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94" r:id="rId3"/>
    <p:sldId id="415" r:id="rId4"/>
    <p:sldId id="395" r:id="rId5"/>
    <p:sldId id="416" r:id="rId6"/>
    <p:sldId id="405" r:id="rId7"/>
    <p:sldId id="379" r:id="rId8"/>
    <p:sldId id="257" r:id="rId9"/>
    <p:sldId id="267" r:id="rId10"/>
    <p:sldId id="259" r:id="rId11"/>
    <p:sldId id="260" r:id="rId12"/>
    <p:sldId id="262" r:id="rId13"/>
    <p:sldId id="264" r:id="rId14"/>
    <p:sldId id="298" r:id="rId15"/>
    <p:sldId id="406" r:id="rId16"/>
    <p:sldId id="397" r:id="rId17"/>
    <p:sldId id="400" r:id="rId18"/>
    <p:sldId id="401" r:id="rId19"/>
    <p:sldId id="402" r:id="rId20"/>
    <p:sldId id="407" r:id="rId21"/>
    <p:sldId id="404" r:id="rId22"/>
    <p:sldId id="300" r:id="rId23"/>
    <p:sldId id="301" r:id="rId24"/>
    <p:sldId id="302" r:id="rId25"/>
    <p:sldId id="408" r:id="rId26"/>
    <p:sldId id="304" r:id="rId27"/>
    <p:sldId id="305" r:id="rId28"/>
    <p:sldId id="306" r:id="rId29"/>
    <p:sldId id="307" r:id="rId30"/>
    <p:sldId id="309" r:id="rId31"/>
    <p:sldId id="417" r:id="rId32"/>
    <p:sldId id="419" r:id="rId33"/>
    <p:sldId id="420" r:id="rId34"/>
    <p:sldId id="312" r:id="rId35"/>
    <p:sldId id="313" r:id="rId36"/>
    <p:sldId id="314" r:id="rId37"/>
    <p:sldId id="315" r:id="rId38"/>
    <p:sldId id="316" r:id="rId39"/>
    <p:sldId id="317" r:id="rId40"/>
    <p:sldId id="318" r:id="rId41"/>
    <p:sldId id="319" r:id="rId42"/>
    <p:sldId id="320" r:id="rId43"/>
    <p:sldId id="332" r:id="rId44"/>
    <p:sldId id="334" r:id="rId45"/>
    <p:sldId id="378" r:id="rId46"/>
    <p:sldId id="331" r:id="rId47"/>
    <p:sldId id="409" r:id="rId48"/>
    <p:sldId id="411" r:id="rId49"/>
    <p:sldId id="410" r:id="rId50"/>
    <p:sldId id="413" r:id="rId51"/>
    <p:sldId id="414" r:id="rId52"/>
    <p:sldId id="421" r:id="rId53"/>
    <p:sldId id="423" r:id="rId54"/>
    <p:sldId id="342" r:id="rId55"/>
    <p:sldId id="343" r:id="rId56"/>
    <p:sldId id="350" r:id="rId57"/>
    <p:sldId id="387" r:id="rId58"/>
    <p:sldId id="424" r:id="rId59"/>
    <p:sldId id="393" r:id="rId60"/>
    <p:sldId id="357" r:id="rId61"/>
    <p:sldId id="425" r:id="rId62"/>
    <p:sldId id="364" r:id="rId63"/>
    <p:sldId id="370" r:id="rId64"/>
    <p:sldId id="371" r:id="rId65"/>
    <p:sldId id="427" r:id="rId66"/>
    <p:sldId id="426" r:id="rId67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2" d="100"/>
          <a:sy n="122" d="100"/>
        </p:scale>
        <p:origin x="-131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18D4E-121D-4FB2-A011-E4CB1C100328}" type="datetimeFigureOut">
              <a:rPr lang="cs-CZ" smtClean="0"/>
              <a:t>1.11.2018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207AC-1D96-428C-84B4-C451FB334F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60086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18D4E-121D-4FB2-A011-E4CB1C100328}" type="datetimeFigureOut">
              <a:rPr lang="cs-CZ" smtClean="0"/>
              <a:t>1.11.2018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207AC-1D96-428C-84B4-C451FB334F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14072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18D4E-121D-4FB2-A011-E4CB1C100328}" type="datetimeFigureOut">
              <a:rPr lang="cs-CZ" smtClean="0"/>
              <a:t>1.11.2018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207AC-1D96-428C-84B4-C451FB334F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71374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18D4E-121D-4FB2-A011-E4CB1C100328}" type="datetimeFigureOut">
              <a:rPr lang="cs-CZ" smtClean="0"/>
              <a:t>1.11.2018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207AC-1D96-428C-84B4-C451FB334F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41824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18D4E-121D-4FB2-A011-E4CB1C100328}" type="datetimeFigureOut">
              <a:rPr lang="cs-CZ" smtClean="0"/>
              <a:t>1.11.2018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207AC-1D96-428C-84B4-C451FB334F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40372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18D4E-121D-4FB2-A011-E4CB1C100328}" type="datetimeFigureOut">
              <a:rPr lang="cs-CZ" smtClean="0"/>
              <a:t>1.11.2018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207AC-1D96-428C-84B4-C451FB334F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10389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18D4E-121D-4FB2-A011-E4CB1C100328}" type="datetimeFigureOut">
              <a:rPr lang="cs-CZ" smtClean="0"/>
              <a:t>1.11.2018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207AC-1D96-428C-84B4-C451FB334F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773135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18D4E-121D-4FB2-A011-E4CB1C100328}" type="datetimeFigureOut">
              <a:rPr lang="cs-CZ" smtClean="0"/>
              <a:t>1.11.2018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207AC-1D96-428C-84B4-C451FB334F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05957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18D4E-121D-4FB2-A011-E4CB1C100328}" type="datetimeFigureOut">
              <a:rPr lang="cs-CZ" smtClean="0"/>
              <a:t>1.11.2018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207AC-1D96-428C-84B4-C451FB334F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43045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18D4E-121D-4FB2-A011-E4CB1C100328}" type="datetimeFigureOut">
              <a:rPr lang="cs-CZ" smtClean="0"/>
              <a:t>1.11.2018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207AC-1D96-428C-84B4-C451FB334F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97319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18D4E-121D-4FB2-A011-E4CB1C100328}" type="datetimeFigureOut">
              <a:rPr lang="cs-CZ" smtClean="0"/>
              <a:t>1.11.2018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207AC-1D96-428C-84B4-C451FB334F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859332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D18D4E-121D-4FB2-A011-E4CB1C100328}" type="datetimeFigureOut">
              <a:rPr lang="cs-CZ" smtClean="0"/>
              <a:t>1.11.2018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B207AC-1D96-428C-84B4-C451FB334F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60634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215"/>
            <a:ext cx="9144000" cy="6858000"/>
          </a:xfrm>
          <a:prstGeom prst="rect">
            <a:avLst/>
          </a:prstGeom>
        </p:spPr>
      </p:pic>
      <p:sp>
        <p:nvSpPr>
          <p:cNvPr id="2" name="TextovéPole 1"/>
          <p:cNvSpPr txBox="1"/>
          <p:nvPr/>
        </p:nvSpPr>
        <p:spPr>
          <a:xfrm>
            <a:off x="683568" y="476672"/>
            <a:ext cx="43924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400" dirty="0" smtClean="0">
                <a:solidFill>
                  <a:srgbClr val="92D050"/>
                </a:solidFill>
                <a:latin typeface="Arial Rounded MT Bold" panose="020F0704030504030204" pitchFamily="34" charset="0"/>
              </a:rPr>
              <a:t>2014 - 2018</a:t>
            </a:r>
            <a:endParaRPr lang="cs-CZ" sz="4400" dirty="0">
              <a:solidFill>
                <a:srgbClr val="92D05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048151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>
                <a:latin typeface="Footlight MT Light" panose="0204060206030A020304" pitchFamily="18" charset="0"/>
              </a:rPr>
              <a:t>Dušníky</a:t>
            </a:r>
            <a:br>
              <a:rPr lang="cs-CZ" dirty="0" smtClean="0">
                <a:latin typeface="Footlight MT Light" panose="0204060206030A020304" pitchFamily="18" charset="0"/>
              </a:rPr>
            </a:br>
            <a:r>
              <a:rPr lang="cs-CZ" dirty="0" smtClean="0">
                <a:latin typeface="Footlight MT Light" panose="0204060206030A020304" pitchFamily="18" charset="0"/>
              </a:rPr>
              <a:t>volební období: 2014 – 2018</a:t>
            </a:r>
            <a:endParaRPr lang="cs-CZ" sz="3100" dirty="0">
              <a:latin typeface="Footlight MT Light" panose="0204060206030A020304" pitchFamily="18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endParaRPr lang="cs-CZ" dirty="0" smtClean="0"/>
          </a:p>
          <a:p>
            <a:pPr algn="just"/>
            <a:r>
              <a:rPr lang="cs-CZ" sz="2000" dirty="0" smtClean="0"/>
              <a:t>Právě končící Zastupitelstvo obce v čele s paní starostkou Evou Hejnovou, kterému dne 5.10.2018 skončil mandát, se s Vámi loučí malým ohlédnutím za tím, co se v uplynulém volebním období podařilo, ale také nepodařilo. </a:t>
            </a:r>
          </a:p>
          <a:p>
            <a:pPr algn="just"/>
            <a:r>
              <a:rPr lang="cs-CZ" sz="2000" dirty="0" smtClean="0"/>
              <a:t>Obec jsme přebírali s finančními prostředky na bankovních účtech ve výši cca 2,6 mil Kč a novému zastupitelstvu předáváme cca </a:t>
            </a:r>
            <a:r>
              <a:rPr lang="cs-CZ" sz="2000" dirty="0" smtClean="0"/>
              <a:t>4 </a:t>
            </a:r>
            <a:r>
              <a:rPr lang="cs-CZ" sz="2000" dirty="0" smtClean="0"/>
              <a:t>mil Kč.</a:t>
            </a:r>
          </a:p>
          <a:p>
            <a:pPr algn="just"/>
            <a:r>
              <a:rPr lang="cs-CZ" sz="2000" dirty="0" smtClean="0"/>
              <a:t>K plánům, které se nepodařilo realizovat patří zejména rekonstrukce střechy na budově obecního úřadu. Tato rekonstrukce je bohužel tak finančně náročná, že jsme museli volit mezi dobudováním silniční komunikace v lokalitě SO1 (Nové Dušníky) a kompletní rekonstrukcí střechy. Nakonec jsme se rozhodli pro silnici a střechu řešili jen havarijními opravami. </a:t>
            </a:r>
          </a:p>
          <a:p>
            <a:pPr algn="just"/>
            <a:r>
              <a:rPr lang="cs-CZ" sz="2000" dirty="0" smtClean="0"/>
              <a:t>Nepodařilo se nám definitivně vyřešit havarijní stav objektu č.p. 15 (statek u Tůmů). Částečně došlo sice k úpravám v celém areálu a byla provedena oprava střechy a výměna oken v č.p. 70, ale dál jsme se nedostali. </a:t>
            </a:r>
          </a:p>
          <a:p>
            <a:pPr algn="just"/>
            <a:r>
              <a:rPr lang="cs-CZ" sz="2000" dirty="0" smtClean="0"/>
              <a:t>Také nebyla dokončena oprava stodoly u dětského hřiště, ale tam jsme narazili na komplikaci v podobě památkářů a tak byla provedena pouze nouzová oprava střechy a štítu. </a:t>
            </a:r>
          </a:p>
          <a:p>
            <a:pPr algn="just"/>
            <a:r>
              <a:rPr lang="cs-CZ" sz="2000" dirty="0" smtClean="0"/>
              <a:t>To </a:t>
            </a:r>
            <a:r>
              <a:rPr lang="cs-CZ" sz="2000" dirty="0" smtClean="0"/>
              <a:t>hlavní, </a:t>
            </a:r>
            <a:r>
              <a:rPr lang="cs-CZ" sz="2000" dirty="0" smtClean="0"/>
              <a:t>co nás trápí, že se nepodařilo, je vyřešení nedostatečné kapacity vodovodního řadu v obci Dušníky. Přesto, že jsme hned od začátku našeho mandátu iniciovali schůzky se zástupci </a:t>
            </a:r>
            <a:r>
              <a:rPr lang="cs-CZ" sz="2000" dirty="0" smtClean="0"/>
              <a:t>SVS a </a:t>
            </a:r>
            <a:r>
              <a:rPr lang="cs-CZ" sz="2000" dirty="0" err="1" smtClean="0"/>
              <a:t>SčVaKu</a:t>
            </a:r>
            <a:r>
              <a:rPr lang="cs-CZ" sz="2000" dirty="0" smtClean="0"/>
              <a:t> </a:t>
            </a:r>
            <a:r>
              <a:rPr lang="cs-CZ" sz="2000" dirty="0" smtClean="0"/>
              <a:t>a snažili se do celé záležitosti zaangažovat i okolní obce, nepodařilo se nám dostat celou záležitost do stavu, kdy by bylo možné hovořit o konkrétním řešení a konkrétní časovém horizontu. Absolvovali jsme jednání s italským investorem projektu „Kručinka“, který hraje v celé záležitosti zásadní roli. Jednali jsme se zástupci </a:t>
            </a:r>
            <a:r>
              <a:rPr lang="cs-CZ" sz="2000" dirty="0" err="1" smtClean="0"/>
              <a:t>SČVaKu</a:t>
            </a:r>
            <a:r>
              <a:rPr lang="cs-CZ" sz="2000" dirty="0" smtClean="0"/>
              <a:t> se zástupci SVS, s městem Roudnice, ale celá záležitost se posouvá jen velmi pomalu. Právě angažovanost, či spíše </a:t>
            </a:r>
            <a:r>
              <a:rPr lang="cs-CZ" sz="2000" dirty="0" smtClean="0"/>
              <a:t>neangažovanost, </a:t>
            </a:r>
            <a:r>
              <a:rPr lang="cs-CZ" sz="2000" dirty="0" smtClean="0"/>
              <a:t>města Roudnice je rozhodujícím prvkem v rychlosti řešení tohoto problému.  </a:t>
            </a:r>
          </a:p>
          <a:p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64175603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4178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cs-CZ" dirty="0" smtClean="0">
                <a:latin typeface="Footlight MT Light" panose="0204060206030A020304" pitchFamily="18" charset="0"/>
              </a:rPr>
              <a:t>Dušníky</a:t>
            </a:r>
            <a:br>
              <a:rPr lang="cs-CZ" dirty="0" smtClean="0">
                <a:latin typeface="Footlight MT Light" panose="0204060206030A020304" pitchFamily="18" charset="0"/>
              </a:rPr>
            </a:br>
            <a:r>
              <a:rPr lang="cs-CZ" dirty="0" smtClean="0">
                <a:latin typeface="Footlight MT Light" panose="0204060206030A020304" pitchFamily="18" charset="0"/>
              </a:rPr>
              <a:t>volební období: 2014 – 2018</a:t>
            </a:r>
            <a:endParaRPr lang="cs-CZ" sz="3100" dirty="0">
              <a:latin typeface="Footlight MT Light" panose="0204060206030A020304" pitchFamily="18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cs-CZ" dirty="0" smtClean="0"/>
          </a:p>
          <a:p>
            <a:pPr algn="just"/>
            <a:r>
              <a:rPr lang="cs-CZ" sz="2000" b="1" dirty="0"/>
              <a:t>Pár věcí se nám ale i podařilo.</a:t>
            </a:r>
          </a:p>
          <a:p>
            <a:pPr algn="just"/>
            <a:r>
              <a:rPr lang="cs-CZ" sz="1400" dirty="0"/>
              <a:t>Podařilo se nám personálně zajistit chod obce a v tomto ohledu jsme měli šťastnou ruku. Získali jsme velmi kvalitní účetní</a:t>
            </a:r>
            <a:r>
              <a:rPr lang="cs-CZ" sz="1400" dirty="0" smtClean="0"/>
              <a:t>, asistentku paní starostky, </a:t>
            </a:r>
            <a:r>
              <a:rPr lang="cs-CZ" sz="1400" dirty="0"/>
              <a:t>ředitelku školky a </a:t>
            </a:r>
            <a:r>
              <a:rPr lang="cs-CZ" sz="1400" dirty="0" err="1"/>
              <a:t>stravovatelku</a:t>
            </a:r>
            <a:r>
              <a:rPr lang="cs-CZ" sz="1400" dirty="0"/>
              <a:t> pro  školku. Také jsme stabilizovali pracovní četu obecního úřadu. Všichni tito lidé měli velký podíl na zkvalitnění služeb, které obecní úřad občanům poskytuje. </a:t>
            </a:r>
          </a:p>
          <a:p>
            <a:pPr algn="just"/>
            <a:r>
              <a:rPr lang="cs-CZ" sz="1400" dirty="0"/>
              <a:t>Z </a:t>
            </a:r>
            <a:r>
              <a:rPr lang="cs-CZ" sz="1400" dirty="0" smtClean="0"/>
              <a:t>toho, co se podařilo, ale není to </a:t>
            </a:r>
            <a:r>
              <a:rPr lang="cs-CZ" sz="1400" dirty="0"/>
              <a:t>vidět, je třeba jmenovat zrušení letitých smluv na energie a uzavření nových, které nám </a:t>
            </a:r>
            <a:r>
              <a:rPr lang="cs-CZ" sz="1400" dirty="0" smtClean="0"/>
              <a:t>přinesly </a:t>
            </a:r>
            <a:r>
              <a:rPr lang="cs-CZ" sz="1400" dirty="0"/>
              <a:t>výraznou úsporu v nákladech na energie a to až o 1/3. Podařilo se nám uzavřít nové pojistné smlouvy a pojistit veškerý obecní majetek, což se </a:t>
            </a:r>
            <a:r>
              <a:rPr lang="cs-CZ" sz="1400" dirty="0" smtClean="0"/>
              <a:t>vyplatilo </a:t>
            </a:r>
            <a:r>
              <a:rPr lang="cs-CZ" sz="1400" dirty="0"/>
              <a:t>v případě několika větrných </a:t>
            </a:r>
            <a:r>
              <a:rPr lang="cs-CZ" sz="1400" dirty="0" smtClean="0"/>
              <a:t>smrští, které </a:t>
            </a:r>
            <a:r>
              <a:rPr lang="cs-CZ" sz="1400" dirty="0" smtClean="0"/>
              <a:t>způsobily </a:t>
            </a:r>
            <a:r>
              <a:rPr lang="cs-CZ" sz="1400" dirty="0"/>
              <a:t>obci dost výrazné škody a také při opravách poškozených zastávek. Podařilo se dát do souladu </a:t>
            </a:r>
            <a:r>
              <a:rPr lang="cs-CZ" sz="1400" dirty="0" smtClean="0"/>
              <a:t>s </a:t>
            </a:r>
            <a:r>
              <a:rPr lang="cs-CZ" sz="1400" dirty="0"/>
              <a:t>předpisy a nařízeními veškerou dokumentaci v archivu obce. Bylo </a:t>
            </a:r>
            <a:r>
              <a:rPr lang="cs-CZ" sz="1400" dirty="0" smtClean="0"/>
              <a:t>nutné, </a:t>
            </a:r>
            <a:r>
              <a:rPr lang="cs-CZ" sz="1400" dirty="0"/>
              <a:t>z bezpečnostních </a:t>
            </a:r>
            <a:r>
              <a:rPr lang="cs-CZ" sz="1400" dirty="0" smtClean="0"/>
              <a:t>důvodů, </a:t>
            </a:r>
            <a:r>
              <a:rPr lang="cs-CZ" sz="1400" dirty="0"/>
              <a:t>předělat některé části elektrických rozvodů v budově obecního úřadu a udělat revize elektřiny a plynu. </a:t>
            </a:r>
            <a:r>
              <a:rPr lang="cs-CZ" sz="1400" dirty="0" smtClean="0"/>
              <a:t>Zlegalizovat </a:t>
            </a:r>
            <a:r>
              <a:rPr lang="cs-CZ" sz="1400" dirty="0"/>
              <a:t>některé černé stavby v majetku </a:t>
            </a:r>
            <a:r>
              <a:rPr lang="cs-CZ" sz="1400" dirty="0" smtClean="0"/>
              <a:t>obce jako byla klubovna na hřišti. </a:t>
            </a:r>
            <a:r>
              <a:rPr lang="cs-CZ" sz="1400" dirty="0"/>
              <a:t>Převést do vlastnictví obce několik strategických pozemků (např. křižovatka </a:t>
            </a:r>
            <a:r>
              <a:rPr lang="cs-CZ" sz="1400" dirty="0" smtClean="0"/>
              <a:t>a část </a:t>
            </a:r>
            <a:r>
              <a:rPr lang="cs-CZ" sz="1400" dirty="0"/>
              <a:t>dětského hřiště). </a:t>
            </a:r>
            <a:endParaRPr lang="cs-CZ" sz="1400" dirty="0" smtClean="0"/>
          </a:p>
          <a:p>
            <a:pPr algn="just"/>
            <a:r>
              <a:rPr lang="cs-CZ" sz="1400" dirty="0" smtClean="0"/>
              <a:t>Byla dokončena digitalizace katastru obce Dušníky</a:t>
            </a:r>
          </a:p>
          <a:p>
            <a:pPr algn="just"/>
            <a:r>
              <a:rPr lang="cs-CZ" sz="1400" dirty="0" smtClean="0"/>
              <a:t>A </a:t>
            </a:r>
            <a:r>
              <a:rPr lang="cs-CZ" sz="1400" dirty="0"/>
              <a:t>spousta dalších drobných úkonů, které </a:t>
            </a:r>
            <a:r>
              <a:rPr lang="cs-CZ" sz="1400" dirty="0" smtClean="0"/>
              <a:t>zkvalitnily </a:t>
            </a:r>
            <a:r>
              <a:rPr lang="cs-CZ" sz="1400" dirty="0"/>
              <a:t>fungování obce.</a:t>
            </a:r>
          </a:p>
          <a:p>
            <a:pPr algn="just"/>
            <a:endParaRPr lang="cs-CZ" sz="1600" dirty="0"/>
          </a:p>
          <a:p>
            <a:endParaRPr lang="cs-CZ" sz="1600" dirty="0"/>
          </a:p>
          <a:p>
            <a:endParaRPr lang="cs-CZ" sz="1600" dirty="0"/>
          </a:p>
        </p:txBody>
      </p:sp>
    </p:spTree>
    <p:extLst>
      <p:ext uri="{BB962C8B-B14F-4D97-AF65-F5344CB8AC3E}">
        <p14:creationId xmlns:p14="http://schemas.microsoft.com/office/powerpoint/2010/main" val="52967698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>
                <a:latin typeface="Footlight MT Light" panose="0204060206030A020304" pitchFamily="18" charset="0"/>
              </a:rPr>
              <a:t>Dušníky</a:t>
            </a:r>
            <a:br>
              <a:rPr lang="cs-CZ" dirty="0" smtClean="0">
                <a:latin typeface="Footlight MT Light" panose="0204060206030A020304" pitchFamily="18" charset="0"/>
              </a:rPr>
            </a:br>
            <a:r>
              <a:rPr lang="cs-CZ" dirty="0" smtClean="0">
                <a:latin typeface="Footlight MT Light" panose="0204060206030A020304" pitchFamily="18" charset="0"/>
              </a:rPr>
              <a:t>volební období: 2014 – 2018</a:t>
            </a:r>
            <a:endParaRPr lang="cs-CZ" sz="3100" dirty="0">
              <a:latin typeface="Footlight MT Light" panose="0204060206030A020304" pitchFamily="18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cs-CZ" sz="1600" b="1" dirty="0" smtClean="0"/>
              <a:t>Několik </a:t>
            </a:r>
            <a:r>
              <a:rPr lang="cs-CZ" sz="1600" b="1" dirty="0"/>
              <a:t>počinů ale vidět je</a:t>
            </a:r>
            <a:r>
              <a:rPr lang="cs-CZ" sz="1600" dirty="0"/>
              <a:t>.</a:t>
            </a:r>
          </a:p>
          <a:p>
            <a:pPr algn="just"/>
            <a:r>
              <a:rPr lang="cs-CZ" sz="1600" dirty="0" smtClean="0"/>
              <a:t>Zrušili jsme nefunkční </a:t>
            </a:r>
            <a:r>
              <a:rPr lang="cs-CZ" sz="1600" dirty="0"/>
              <a:t>Hasičské muzeum a na jeho </a:t>
            </a:r>
            <a:r>
              <a:rPr lang="cs-CZ" sz="1600" dirty="0" smtClean="0"/>
              <a:t>místě vybudovali </a:t>
            </a:r>
            <a:r>
              <a:rPr lang="cs-CZ" sz="1600" dirty="0"/>
              <a:t>prodejnu potravin, která zajišťuje občanům základní sortiment zboží 7 dní v týdnu. </a:t>
            </a:r>
          </a:p>
          <a:p>
            <a:pPr algn="just"/>
            <a:r>
              <a:rPr lang="cs-CZ" sz="1600" dirty="0" smtClean="0"/>
              <a:t>Proběhla rozsáhla rekonstrukce prostor mateřské školy. Zrekonstruováno bylo sociální zařízení, umývárny, herna, šatny pro děti a jídelna. Zmodernizována a kompletně předělána byla kuchyň, byla vybudována ložnice pro děti a došlo i na zázemí pro pedagogické pracovníky a zaměstnance školky. </a:t>
            </a:r>
          </a:p>
          <a:p>
            <a:pPr algn="just"/>
            <a:r>
              <a:rPr lang="cs-CZ" sz="1600" dirty="0" smtClean="0"/>
              <a:t>Významnou rekonstrukcí prošla i úřadovna obecního úřadu. Jeho dnešní podoba důstojně reprezentuje naší obec.</a:t>
            </a:r>
          </a:p>
          <a:p>
            <a:r>
              <a:rPr lang="cs-CZ" sz="1600" dirty="0" smtClean="0"/>
              <a:t>Vybudovali jsme parkovací prostory před obecním úřadem a před prodejnou. I pár metrů chodníků jsme postavili.</a:t>
            </a:r>
          </a:p>
          <a:p>
            <a:r>
              <a:rPr lang="cs-CZ" sz="1600" dirty="0" smtClean="0"/>
              <a:t>Podařilo se nám zrekonstruovat boží muka z roku 1825 a pomník Ecce homo z roku 1844.</a:t>
            </a:r>
          </a:p>
          <a:p>
            <a:r>
              <a:rPr lang="cs-CZ" sz="1600" dirty="0" smtClean="0"/>
              <a:t>Hasičskou zbrojnici jsme vybavili topnými tělesy.</a:t>
            </a:r>
          </a:p>
          <a:p>
            <a:r>
              <a:rPr lang="cs-CZ" sz="1600" dirty="0" smtClean="0"/>
              <a:t>Přispěli jsme na závlahový systém na fotbalovém </a:t>
            </a:r>
            <a:r>
              <a:rPr lang="cs-CZ" sz="1600" dirty="0" smtClean="0"/>
              <a:t>hřišti a na dokončení klubovny.</a:t>
            </a:r>
            <a:endParaRPr lang="cs-CZ" sz="1600" dirty="0" smtClean="0"/>
          </a:p>
          <a:p>
            <a:r>
              <a:rPr lang="cs-CZ" sz="1600" dirty="0"/>
              <a:t>Na bytovém domě č.p. 7. jsme provedli opravu střechy, sanaci omítky a několik dalších kroků, vedoucích k snížení vlhkosti v celém objektu.</a:t>
            </a:r>
          </a:p>
          <a:p>
            <a:endParaRPr lang="cs-CZ" sz="1600" dirty="0" smtClean="0"/>
          </a:p>
          <a:p>
            <a:endParaRPr lang="cs-CZ" sz="1600" dirty="0"/>
          </a:p>
        </p:txBody>
      </p:sp>
    </p:spTree>
    <p:extLst>
      <p:ext uri="{BB962C8B-B14F-4D97-AF65-F5344CB8AC3E}">
        <p14:creationId xmlns:p14="http://schemas.microsoft.com/office/powerpoint/2010/main" val="50815090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>
                <a:latin typeface="Footlight MT Light" panose="0204060206030A020304" pitchFamily="18" charset="0"/>
              </a:rPr>
              <a:t>Dušníky</a:t>
            </a:r>
            <a:br>
              <a:rPr lang="cs-CZ" dirty="0" smtClean="0">
                <a:latin typeface="Footlight MT Light" panose="0204060206030A020304" pitchFamily="18" charset="0"/>
              </a:rPr>
            </a:br>
            <a:r>
              <a:rPr lang="cs-CZ" dirty="0" smtClean="0">
                <a:latin typeface="Footlight MT Light" panose="0204060206030A020304" pitchFamily="18" charset="0"/>
              </a:rPr>
              <a:t>volební období: 2014 – 2018</a:t>
            </a:r>
            <a:endParaRPr lang="cs-CZ" sz="3100" dirty="0">
              <a:latin typeface="Footlight MT Light" panose="0204060206030A020304" pitchFamily="18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1800" dirty="0" smtClean="0"/>
              <a:t>V nájemním domě č.p. 70 byla vyměněna střešní krytina a okna a dveře.</a:t>
            </a:r>
          </a:p>
          <a:p>
            <a:r>
              <a:rPr lang="cs-CZ" sz="1800" dirty="0" smtClean="0"/>
              <a:t>Střecha a štíty na stodole u dětského hřiště byly uvedeny do stavu, aby neohrožovaly bezpečnost dětí.</a:t>
            </a:r>
          </a:p>
          <a:p>
            <a:r>
              <a:rPr lang="cs-CZ" sz="1800" dirty="0" smtClean="0"/>
              <a:t>Dokončili jsme výstavbu komunikací v lokalitě „Nové Dušníky“</a:t>
            </a:r>
          </a:p>
          <a:p>
            <a:r>
              <a:rPr lang="cs-CZ" sz="1800" dirty="0" smtClean="0"/>
              <a:t>Provedli jsme rekonstrukci takzvané „</a:t>
            </a:r>
            <a:r>
              <a:rPr lang="cs-CZ" sz="1800" dirty="0" err="1" smtClean="0"/>
              <a:t>Panelky</a:t>
            </a:r>
            <a:r>
              <a:rPr lang="cs-CZ" sz="1800" dirty="0" smtClean="0"/>
              <a:t>“</a:t>
            </a:r>
          </a:p>
          <a:p>
            <a:r>
              <a:rPr lang="cs-CZ" sz="1800" dirty="0" smtClean="0"/>
              <a:t>Zavedli jsme do obce optickou internetovou síť a s ní vysokorychlostní internet.</a:t>
            </a:r>
          </a:p>
          <a:p>
            <a:r>
              <a:rPr lang="cs-CZ" sz="1800" dirty="0" smtClean="0"/>
              <a:t>Podařilo se nám v dražbách zakoupit dva lesní pozemky</a:t>
            </a:r>
          </a:p>
          <a:p>
            <a:r>
              <a:rPr lang="cs-CZ" sz="1800" dirty="0" smtClean="0"/>
              <a:t>Dalším nákupem jsme scelili do vlastnictví obce celý areál fotbalového hřiště</a:t>
            </a:r>
          </a:p>
          <a:p>
            <a:r>
              <a:rPr lang="cs-CZ" sz="1800" dirty="0" smtClean="0"/>
              <a:t>Na fotbalovém hřišti byl pořízen hydrogeologický průzkumný </a:t>
            </a:r>
            <a:r>
              <a:rPr lang="cs-CZ" sz="1800" dirty="0" smtClean="0"/>
              <a:t>vrt</a:t>
            </a:r>
          </a:p>
          <a:p>
            <a:r>
              <a:rPr lang="cs-CZ" sz="1800" dirty="0" smtClean="0"/>
              <a:t>Na dětském hřišti byly instalovány nové herní prvky a pergola s pískovištěm</a:t>
            </a:r>
          </a:p>
          <a:p>
            <a:r>
              <a:rPr lang="cs-CZ" sz="1800" dirty="0" smtClean="0"/>
              <a:t>Byl proveden pasport budovy obecního úřadu</a:t>
            </a:r>
          </a:p>
          <a:p>
            <a:r>
              <a:rPr lang="cs-CZ" sz="1800" dirty="0" smtClean="0"/>
              <a:t>Vytvořili jsme nové www stránky obce</a:t>
            </a:r>
          </a:p>
          <a:p>
            <a:r>
              <a:rPr lang="cs-CZ" sz="1800" dirty="0" smtClean="0"/>
              <a:t>A mnoho dalších drobných činností, které přispívají k příjemnému životu v obci</a:t>
            </a:r>
            <a:endParaRPr lang="cs-CZ" sz="1800" dirty="0" smtClean="0"/>
          </a:p>
          <a:p>
            <a:endParaRPr lang="cs-CZ" sz="1800" dirty="0" smtClean="0"/>
          </a:p>
          <a:p>
            <a:endParaRPr lang="cs-CZ" sz="1800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248339114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>
                <a:latin typeface="Footlight MT Light" panose="0204060206030A020304" pitchFamily="18" charset="0"/>
              </a:rPr>
              <a:t>Boží muka z roku 1825</a:t>
            </a:r>
            <a:br>
              <a:rPr lang="cs-CZ" dirty="0" smtClean="0">
                <a:latin typeface="Footlight MT Light" panose="0204060206030A020304" pitchFamily="18" charset="0"/>
              </a:rPr>
            </a:br>
            <a:r>
              <a:rPr lang="cs-CZ" sz="3200" dirty="0" smtClean="0">
                <a:latin typeface="Footlight MT Light" panose="0204060206030A020304" pitchFamily="18" charset="0"/>
              </a:rPr>
              <a:t>rekonstrukce 2016</a:t>
            </a:r>
            <a:endParaRPr lang="cs-CZ" dirty="0">
              <a:latin typeface="Footlight MT Light" panose="0204060206030A020304" pitchFamily="18" charset="0"/>
            </a:endParaRPr>
          </a:p>
        </p:txBody>
      </p:sp>
      <p:pic>
        <p:nvPicPr>
          <p:cNvPr id="7" name="Zástupný symbol pro obsah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562252"/>
            <a:ext cx="2664296" cy="4736527"/>
          </a:xfr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2628884"/>
            <a:ext cx="4563998" cy="2567249"/>
          </a:xfrm>
          <a:prstGeom prst="rect">
            <a:avLst/>
          </a:prstGeom>
          <a:scene3d>
            <a:camera prst="orthographicFront">
              <a:rot lat="0" lon="0" rev="16200000"/>
            </a:camera>
            <a:lightRig rig="threePt" dir="t"/>
          </a:scene3d>
        </p:spPr>
      </p:pic>
      <p:sp>
        <p:nvSpPr>
          <p:cNvPr id="4" name="TextovéPole 3"/>
          <p:cNvSpPr txBox="1"/>
          <p:nvPr/>
        </p:nvSpPr>
        <p:spPr>
          <a:xfrm>
            <a:off x="628546" y="1271428"/>
            <a:ext cx="7751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Před</a:t>
            </a:r>
            <a:endParaRPr lang="cs-CZ" dirty="0"/>
          </a:p>
        </p:txBody>
      </p:sp>
      <p:sp>
        <p:nvSpPr>
          <p:cNvPr id="6" name="TextovéPole 5"/>
          <p:cNvSpPr txBox="1"/>
          <p:nvPr/>
        </p:nvSpPr>
        <p:spPr>
          <a:xfrm>
            <a:off x="4427984" y="1423828"/>
            <a:ext cx="7751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Po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812508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>
                <a:latin typeface="Footlight MT Light" panose="0204060206030A020304" pitchFamily="18" charset="0"/>
              </a:rPr>
              <a:t>Ecce homo z roku 1844</a:t>
            </a:r>
            <a:br>
              <a:rPr lang="cs-CZ" dirty="0" smtClean="0">
                <a:latin typeface="Footlight MT Light" panose="0204060206030A020304" pitchFamily="18" charset="0"/>
              </a:rPr>
            </a:br>
            <a:r>
              <a:rPr lang="cs-CZ" sz="3200" dirty="0" smtClean="0">
                <a:latin typeface="Footlight MT Light" panose="0204060206030A020304" pitchFamily="18" charset="0"/>
              </a:rPr>
              <a:t>rekonstrukce 2016</a:t>
            </a:r>
            <a:endParaRPr lang="cs-CZ" dirty="0">
              <a:latin typeface="Footlight MT Light" panose="0204060206030A020304" pitchFamily="18" charset="0"/>
            </a:endParaRPr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348879"/>
            <a:ext cx="3975060" cy="2981295"/>
          </a:xfr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2636912"/>
            <a:ext cx="4788023" cy="2693263"/>
          </a:xfrm>
          <a:prstGeom prst="rect">
            <a:avLst/>
          </a:prstGeom>
          <a:scene3d>
            <a:camera prst="orthographicFront">
              <a:rot lat="0" lon="0" rev="16200000"/>
            </a:camera>
            <a:lightRig rig="threePt" dir="t"/>
          </a:scene3d>
        </p:spPr>
      </p:pic>
      <p:sp>
        <p:nvSpPr>
          <p:cNvPr id="5" name="TextovéPole 4"/>
          <p:cNvSpPr txBox="1"/>
          <p:nvPr/>
        </p:nvSpPr>
        <p:spPr>
          <a:xfrm>
            <a:off x="637716" y="1772816"/>
            <a:ext cx="7751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Před</a:t>
            </a:r>
            <a:endParaRPr lang="cs-CZ" dirty="0"/>
          </a:p>
        </p:txBody>
      </p:sp>
      <p:sp>
        <p:nvSpPr>
          <p:cNvPr id="6" name="TextovéPole 5"/>
          <p:cNvSpPr txBox="1"/>
          <p:nvPr/>
        </p:nvSpPr>
        <p:spPr>
          <a:xfrm>
            <a:off x="4572000" y="1588150"/>
            <a:ext cx="7751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Po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785426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600" dirty="0" smtClean="0"/>
              <a:t>Rekonstrukce MŠ 2015 - umývárna</a:t>
            </a:r>
            <a:endParaRPr lang="cs-CZ" sz="3600" dirty="0"/>
          </a:p>
        </p:txBody>
      </p:sp>
      <p:pic>
        <p:nvPicPr>
          <p:cNvPr id="7" name="Zástupný symbol pro obsah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484784"/>
            <a:ext cx="8445077" cy="4752528"/>
          </a:xfrm>
        </p:spPr>
      </p:pic>
      <p:sp>
        <p:nvSpPr>
          <p:cNvPr id="3" name="Zástupný symbol pro text 2"/>
          <p:cNvSpPr>
            <a:spLocks noGrp="1"/>
          </p:cNvSpPr>
          <p:nvPr>
            <p:ph type="body" idx="4294967295"/>
          </p:nvPr>
        </p:nvSpPr>
        <p:spPr>
          <a:xfrm>
            <a:off x="107504" y="980728"/>
            <a:ext cx="4040188" cy="639762"/>
          </a:xfrm>
        </p:spPr>
        <p:txBody>
          <a:bodyPr/>
          <a:lstStyle/>
          <a:p>
            <a:r>
              <a:rPr lang="cs-CZ" dirty="0" smtClean="0">
                <a:latin typeface="Footlight MT Light" panose="0204060206030A020304" pitchFamily="18" charset="0"/>
              </a:rPr>
              <a:t>Před</a:t>
            </a:r>
            <a:endParaRPr lang="cs-CZ" dirty="0">
              <a:latin typeface="Footlight MT Light" panose="0204060206030A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37761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600" dirty="0" smtClean="0"/>
              <a:t>Rekonstrukce MŠ 2015 - umývárna</a:t>
            </a:r>
            <a:endParaRPr lang="cs-CZ" sz="36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4294967295"/>
          </p:nvPr>
        </p:nvSpPr>
        <p:spPr>
          <a:xfrm>
            <a:off x="251520" y="1052736"/>
            <a:ext cx="4040188" cy="639762"/>
          </a:xfrm>
        </p:spPr>
        <p:txBody>
          <a:bodyPr/>
          <a:lstStyle/>
          <a:p>
            <a:r>
              <a:rPr lang="cs-CZ" dirty="0" smtClean="0">
                <a:latin typeface="Footlight MT Light" panose="0204060206030A020304" pitchFamily="18" charset="0"/>
              </a:rPr>
              <a:t>Po</a:t>
            </a:r>
            <a:endParaRPr lang="cs-CZ" dirty="0">
              <a:latin typeface="Footlight MT Light" panose="0204060206030A020304" pitchFamily="18" charset="0"/>
            </a:endParaRPr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818" y="1600200"/>
            <a:ext cx="8048364" cy="4525963"/>
          </a:xfrm>
        </p:spPr>
      </p:pic>
    </p:spTree>
    <p:extLst>
      <p:ext uri="{BB962C8B-B14F-4D97-AF65-F5344CB8AC3E}">
        <p14:creationId xmlns:p14="http://schemas.microsoft.com/office/powerpoint/2010/main" val="28700779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600" dirty="0" smtClean="0"/>
              <a:t>Rekonstrukce MŠ 2015 - toalety</a:t>
            </a:r>
            <a:endParaRPr lang="cs-CZ" sz="36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>
                <a:latin typeface="Footlight MT Light" panose="0204060206030A020304" pitchFamily="18" charset="0"/>
              </a:rPr>
              <a:t>Před</a:t>
            </a:r>
            <a:endParaRPr lang="cs-CZ" dirty="0">
              <a:latin typeface="Footlight MT Light" panose="0204060206030A020304" pitchFamily="18" charset="0"/>
            </a:endParaRPr>
          </a:p>
        </p:txBody>
      </p:sp>
      <p:pic>
        <p:nvPicPr>
          <p:cNvPr id="7" name="Zástupný symbol pro obsah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091588"/>
            <a:ext cx="2808312" cy="4992556"/>
          </a:xfrm>
        </p:spPr>
      </p:pic>
      <p:pic>
        <p:nvPicPr>
          <p:cNvPr id="11" name="Zástupný symbol pro obsah 10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1" y="1068078"/>
            <a:ext cx="2845172" cy="5058085"/>
          </a:xfrm>
        </p:spPr>
      </p:pic>
    </p:spTree>
    <p:extLst>
      <p:ext uri="{BB962C8B-B14F-4D97-AF65-F5344CB8AC3E}">
        <p14:creationId xmlns:p14="http://schemas.microsoft.com/office/powerpoint/2010/main" val="108010663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600" dirty="0" smtClean="0"/>
              <a:t>Rekonstrukce MŠ 2015 - toalety</a:t>
            </a:r>
            <a:endParaRPr lang="cs-CZ" sz="36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>
                <a:latin typeface="Footlight MT Light" panose="0204060206030A020304" pitchFamily="18" charset="0"/>
              </a:rPr>
              <a:t>Po</a:t>
            </a:r>
            <a:endParaRPr lang="cs-CZ" dirty="0">
              <a:latin typeface="Footlight MT Light" panose="0204060206030A020304" pitchFamily="18" charset="0"/>
            </a:endParaRPr>
          </a:p>
        </p:txBody>
      </p:sp>
      <p:pic>
        <p:nvPicPr>
          <p:cNvPr id="10" name="Zástupný symbol pro obsah 9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065444"/>
            <a:ext cx="2844223" cy="5060719"/>
          </a:xfrm>
        </p:spPr>
      </p:pic>
      <p:pic>
        <p:nvPicPr>
          <p:cNvPr id="7" name="Zástupný symbol pro obsah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6943" y="1064031"/>
            <a:ext cx="2845017" cy="5062132"/>
          </a:xfrm>
        </p:spPr>
      </p:pic>
    </p:spTree>
    <p:extLst>
      <p:ext uri="{BB962C8B-B14F-4D97-AF65-F5344CB8AC3E}">
        <p14:creationId xmlns:p14="http://schemas.microsoft.com/office/powerpoint/2010/main" val="14815766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600" dirty="0" smtClean="0"/>
              <a:t>Rekonstrukce MŠ 2015 - herna</a:t>
            </a:r>
            <a:endParaRPr lang="cs-CZ" sz="36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395536" y="1196752"/>
            <a:ext cx="1656184" cy="639762"/>
          </a:xfrm>
        </p:spPr>
        <p:txBody>
          <a:bodyPr/>
          <a:lstStyle/>
          <a:p>
            <a:r>
              <a:rPr lang="cs-CZ" dirty="0" smtClean="0">
                <a:latin typeface="Footlight MT Light" panose="0204060206030A020304" pitchFamily="18" charset="0"/>
              </a:rPr>
              <a:t>Před</a:t>
            </a:r>
            <a:endParaRPr lang="cs-CZ" dirty="0">
              <a:latin typeface="Footlight MT Light" panose="0204060206030A020304" pitchFamily="18" charset="0"/>
            </a:endParaRPr>
          </a:p>
        </p:txBody>
      </p:sp>
      <p:pic>
        <p:nvPicPr>
          <p:cNvPr id="7" name="Zástupný symbol pro obsah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772816"/>
            <a:ext cx="2616993" cy="4652433"/>
          </a:xfrm>
        </p:spPr>
      </p:pic>
      <p:pic>
        <p:nvPicPr>
          <p:cNvPr id="9" name="Zástupný symbol pro obsah 4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772816"/>
            <a:ext cx="5190262" cy="3892697"/>
          </a:xfrm>
        </p:spPr>
      </p:pic>
      <p:sp>
        <p:nvSpPr>
          <p:cNvPr id="10" name="Zástupný symbol pro text 2"/>
          <p:cNvSpPr>
            <a:spLocks noGrp="1"/>
          </p:cNvSpPr>
          <p:nvPr>
            <p:ph type="body" idx="1"/>
          </p:nvPr>
        </p:nvSpPr>
        <p:spPr>
          <a:xfrm>
            <a:off x="3563888" y="1205062"/>
            <a:ext cx="1656184" cy="639762"/>
          </a:xfrm>
        </p:spPr>
        <p:txBody>
          <a:bodyPr/>
          <a:lstStyle/>
          <a:p>
            <a:r>
              <a:rPr lang="cs-CZ" dirty="0" smtClean="0">
                <a:latin typeface="Footlight MT Light" panose="0204060206030A020304" pitchFamily="18" charset="0"/>
              </a:rPr>
              <a:t>Po</a:t>
            </a:r>
            <a:endParaRPr lang="cs-CZ" dirty="0">
              <a:latin typeface="Footlight MT Light" panose="0204060206030A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893847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600" dirty="0" smtClean="0"/>
              <a:t>Rekonstrukce MŠ 2015 - svítidla</a:t>
            </a:r>
            <a:endParaRPr lang="cs-CZ" sz="36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>
                <a:latin typeface="Footlight MT Light" panose="0204060206030A020304" pitchFamily="18" charset="0"/>
              </a:rPr>
              <a:t>Před</a:t>
            </a:r>
            <a:endParaRPr lang="cs-CZ" dirty="0">
              <a:latin typeface="Footlight MT Light" panose="0204060206030A020304" pitchFamily="18" charset="0"/>
            </a:endParaRPr>
          </a:p>
        </p:txBody>
      </p:sp>
      <p:sp>
        <p:nvSpPr>
          <p:cNvPr id="6" name="Zástupný symbol pro text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cs-CZ" dirty="0" smtClean="0">
                <a:latin typeface="Footlight MT Light" panose="0204060206030A020304" pitchFamily="18" charset="0"/>
              </a:rPr>
              <a:t>Po</a:t>
            </a:r>
            <a:endParaRPr lang="cs-CZ" dirty="0">
              <a:latin typeface="Footlight MT Light" panose="0204060206030A020304" pitchFamily="18" charset="0"/>
            </a:endParaRPr>
          </a:p>
        </p:txBody>
      </p:sp>
      <p:pic>
        <p:nvPicPr>
          <p:cNvPr id="7" name="Zástupný symbol pro obsah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635448"/>
            <a:ext cx="4040188" cy="3030141"/>
          </a:xfrm>
        </p:spPr>
      </p:pic>
      <p:pic>
        <p:nvPicPr>
          <p:cNvPr id="9" name="Zástupný symbol pro obsah 8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5" y="2634853"/>
            <a:ext cx="4041775" cy="3031331"/>
          </a:xfrm>
        </p:spPr>
      </p:pic>
    </p:spTree>
    <p:extLst>
      <p:ext uri="{BB962C8B-B14F-4D97-AF65-F5344CB8AC3E}">
        <p14:creationId xmlns:p14="http://schemas.microsoft.com/office/powerpoint/2010/main" val="56040752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604285" y="260648"/>
            <a:ext cx="7613879" cy="792088"/>
          </a:xfrm>
        </p:spPr>
        <p:txBody>
          <a:bodyPr/>
          <a:lstStyle/>
          <a:p>
            <a:r>
              <a:rPr lang="cs-CZ" dirty="0" smtClean="0"/>
              <a:t>Mateřská škola - Kuchyně</a:t>
            </a:r>
            <a:endParaRPr lang="cs-CZ" dirty="0"/>
          </a:p>
        </p:txBody>
      </p:sp>
      <p:pic>
        <p:nvPicPr>
          <p:cNvPr id="3" name="Zástupný symbol pro obsah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3" y="1628800"/>
            <a:ext cx="4096453" cy="2304255"/>
          </a:xfrm>
        </p:spPr>
      </p:pic>
      <p:sp>
        <p:nvSpPr>
          <p:cNvPr id="5" name="TextovéPole 4"/>
          <p:cNvSpPr txBox="1"/>
          <p:nvPr/>
        </p:nvSpPr>
        <p:spPr>
          <a:xfrm>
            <a:off x="616858" y="1124744"/>
            <a:ext cx="15788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Před 09/2016</a:t>
            </a:r>
            <a:endParaRPr lang="cs-CZ" dirty="0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3392996"/>
            <a:ext cx="5652120" cy="3179318"/>
          </a:xfrm>
          <a:prstGeom prst="rect">
            <a:avLst/>
          </a:prstGeom>
        </p:spPr>
      </p:pic>
      <p:sp>
        <p:nvSpPr>
          <p:cNvPr id="10" name="TextovéPole 9"/>
          <p:cNvSpPr txBox="1"/>
          <p:nvPr/>
        </p:nvSpPr>
        <p:spPr>
          <a:xfrm>
            <a:off x="4808421" y="2924944"/>
            <a:ext cx="15788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Po 09/2016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7526423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604285" y="260648"/>
            <a:ext cx="7613879" cy="792088"/>
          </a:xfrm>
        </p:spPr>
        <p:txBody>
          <a:bodyPr/>
          <a:lstStyle/>
          <a:p>
            <a:r>
              <a:rPr lang="cs-CZ" dirty="0" smtClean="0"/>
              <a:t>Mateřská škola - Kuchyně</a:t>
            </a:r>
            <a:endParaRPr lang="cs-CZ" dirty="0"/>
          </a:p>
        </p:txBody>
      </p:sp>
      <p:sp>
        <p:nvSpPr>
          <p:cNvPr id="5" name="TextovéPole 4"/>
          <p:cNvSpPr txBox="1"/>
          <p:nvPr/>
        </p:nvSpPr>
        <p:spPr>
          <a:xfrm>
            <a:off x="621552" y="940078"/>
            <a:ext cx="12188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Před 2016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402313" y="2364633"/>
            <a:ext cx="4680522" cy="2632793"/>
          </a:xfrm>
        </p:spPr>
      </p:pic>
      <p:pic>
        <p:nvPicPr>
          <p:cNvPr id="8" name="Zástupný symbol pro obsah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8251" y="1309409"/>
            <a:ext cx="4536247" cy="2551639"/>
          </a:xfrm>
          <a:prstGeom prst="rect">
            <a:avLst/>
          </a:prstGeom>
        </p:spPr>
      </p:pic>
      <p:pic>
        <p:nvPicPr>
          <p:cNvPr id="2" name="Obrázek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3" y="3933056"/>
            <a:ext cx="4536635" cy="2551857"/>
          </a:xfrm>
          <a:prstGeom prst="rect">
            <a:avLst/>
          </a:prstGeom>
        </p:spPr>
      </p:pic>
      <p:sp>
        <p:nvSpPr>
          <p:cNvPr id="10" name="TextovéPole 9"/>
          <p:cNvSpPr txBox="1"/>
          <p:nvPr/>
        </p:nvSpPr>
        <p:spPr>
          <a:xfrm>
            <a:off x="3348250" y="930586"/>
            <a:ext cx="1295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Po 09/2016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78583209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604285" y="260648"/>
            <a:ext cx="7613879" cy="792088"/>
          </a:xfrm>
        </p:spPr>
        <p:txBody>
          <a:bodyPr/>
          <a:lstStyle/>
          <a:p>
            <a:r>
              <a:rPr lang="cs-CZ" dirty="0" smtClean="0"/>
              <a:t>Mateřská škola - Kuchyně</a:t>
            </a:r>
            <a:endParaRPr lang="cs-CZ" dirty="0"/>
          </a:p>
        </p:txBody>
      </p:sp>
      <p:sp>
        <p:nvSpPr>
          <p:cNvPr id="5" name="TextovéPole 4"/>
          <p:cNvSpPr txBox="1"/>
          <p:nvPr/>
        </p:nvSpPr>
        <p:spPr>
          <a:xfrm>
            <a:off x="616858" y="1124744"/>
            <a:ext cx="25149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Před rekonstrukci</a:t>
            </a:r>
            <a:endParaRPr lang="cs-CZ" dirty="0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7" y="1517110"/>
            <a:ext cx="4032448" cy="2268252"/>
          </a:xfrm>
          <a:prstGeom prst="rect">
            <a:avLst/>
          </a:prstGeom>
        </p:spPr>
      </p:pic>
      <p:sp>
        <p:nvSpPr>
          <p:cNvPr id="10" name="TextovéPole 9"/>
          <p:cNvSpPr txBox="1"/>
          <p:nvPr/>
        </p:nvSpPr>
        <p:spPr>
          <a:xfrm>
            <a:off x="4932040" y="2924944"/>
            <a:ext cx="25149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Po rekonstrukci</a:t>
            </a:r>
            <a:endParaRPr lang="cs-CZ" dirty="0"/>
          </a:p>
        </p:txBody>
      </p:sp>
      <p:pic>
        <p:nvPicPr>
          <p:cNvPr id="12" name="Zástupný symbol pro obsah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2348" y="3294276"/>
            <a:ext cx="5666951" cy="3187660"/>
          </a:xfrm>
        </p:spPr>
      </p:pic>
    </p:spTree>
    <p:extLst>
      <p:ext uri="{BB962C8B-B14F-4D97-AF65-F5344CB8AC3E}">
        <p14:creationId xmlns:p14="http://schemas.microsoft.com/office/powerpoint/2010/main" val="319129243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dirty="0" smtClean="0"/>
              <a:t>Rekonstrukce MŠ 2016 – Šatna</a:t>
            </a:r>
            <a:endParaRPr lang="cs-CZ" sz="36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>
                <a:latin typeface="Footlight MT Light" panose="0204060206030A020304" pitchFamily="18" charset="0"/>
              </a:rPr>
              <a:t>Před</a:t>
            </a:r>
            <a:endParaRPr lang="cs-CZ" dirty="0">
              <a:latin typeface="Footlight MT Light" panose="0204060206030A020304" pitchFamily="18" charset="0"/>
            </a:endParaRPr>
          </a:p>
        </p:txBody>
      </p:sp>
      <p:sp>
        <p:nvSpPr>
          <p:cNvPr id="6" name="Zástupný symbol pro text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cs-CZ" dirty="0" smtClean="0">
                <a:latin typeface="Footlight MT Light" panose="0204060206030A020304" pitchFamily="18" charset="0"/>
              </a:rPr>
              <a:t>Po</a:t>
            </a:r>
            <a:endParaRPr lang="cs-CZ" dirty="0">
              <a:latin typeface="Footlight MT Light" panose="0204060206030A020304" pitchFamily="18" charset="0"/>
            </a:endParaRPr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2708920"/>
            <a:ext cx="4992556" cy="2808312"/>
          </a:xfrm>
        </p:spPr>
      </p:pic>
      <p:pic>
        <p:nvPicPr>
          <p:cNvPr id="5" name="Zástupný symbol pro obsah 4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507" y="2708920"/>
            <a:ext cx="3744415" cy="2808312"/>
          </a:xfrm>
        </p:spPr>
      </p:pic>
    </p:spTree>
    <p:extLst>
      <p:ext uri="{BB962C8B-B14F-4D97-AF65-F5344CB8AC3E}">
        <p14:creationId xmlns:p14="http://schemas.microsoft.com/office/powerpoint/2010/main" val="22919666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dirty="0" smtClean="0"/>
              <a:t>Rekonstrukce MŠ 2016 – Šatna</a:t>
            </a:r>
            <a:endParaRPr lang="cs-CZ" sz="36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>
                <a:latin typeface="Footlight MT Light" panose="0204060206030A020304" pitchFamily="18" charset="0"/>
              </a:rPr>
              <a:t>Před</a:t>
            </a:r>
            <a:endParaRPr lang="cs-CZ" dirty="0">
              <a:latin typeface="Footlight MT Light" panose="0204060206030A020304" pitchFamily="18" charset="0"/>
            </a:endParaRPr>
          </a:p>
        </p:txBody>
      </p:sp>
      <p:sp>
        <p:nvSpPr>
          <p:cNvPr id="6" name="Zástupný symbol pro text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cs-CZ" dirty="0" smtClean="0">
                <a:latin typeface="Footlight MT Light" panose="0204060206030A020304" pitchFamily="18" charset="0"/>
              </a:rPr>
              <a:t>Po</a:t>
            </a:r>
            <a:endParaRPr lang="cs-CZ" dirty="0">
              <a:latin typeface="Footlight MT Light" panose="0204060206030A020304" pitchFamily="18" charset="0"/>
            </a:endParaRPr>
          </a:p>
        </p:txBody>
      </p:sp>
      <p:pic>
        <p:nvPicPr>
          <p:cNvPr id="7" name="Zástupný symbol pro obsah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635449"/>
            <a:ext cx="3458336" cy="2593752"/>
          </a:xfrm>
        </p:spPr>
      </p:pic>
      <p:pic>
        <p:nvPicPr>
          <p:cNvPr id="5" name="Zástupný symbol pro obsah 4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5262" y="2636912"/>
            <a:ext cx="4608513" cy="2592288"/>
          </a:xfrm>
        </p:spPr>
      </p:pic>
    </p:spTree>
    <p:extLst>
      <p:ext uri="{BB962C8B-B14F-4D97-AF65-F5344CB8AC3E}">
        <p14:creationId xmlns:p14="http://schemas.microsoft.com/office/powerpoint/2010/main" val="137541617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dirty="0" smtClean="0"/>
              <a:t>Rekonstrukce MŠ 2016 – Šatna</a:t>
            </a:r>
            <a:endParaRPr lang="cs-CZ" sz="36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>
                <a:latin typeface="Footlight MT Light" panose="0204060206030A020304" pitchFamily="18" charset="0"/>
              </a:rPr>
              <a:t>Před</a:t>
            </a:r>
            <a:endParaRPr lang="cs-CZ" dirty="0">
              <a:latin typeface="Footlight MT Light" panose="0204060206030A020304" pitchFamily="18" charset="0"/>
            </a:endParaRPr>
          </a:p>
        </p:txBody>
      </p:sp>
      <p:sp>
        <p:nvSpPr>
          <p:cNvPr id="6" name="Zástupný symbol pro text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cs-CZ" dirty="0" smtClean="0">
                <a:latin typeface="Footlight MT Light" panose="0204060206030A020304" pitchFamily="18" charset="0"/>
              </a:rPr>
              <a:t>Po</a:t>
            </a:r>
            <a:endParaRPr lang="cs-CZ" dirty="0">
              <a:latin typeface="Footlight MT Light" panose="0204060206030A020304" pitchFamily="18" charset="0"/>
            </a:endParaRPr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5" y="3013770"/>
            <a:ext cx="4041775" cy="2273498"/>
          </a:xfrm>
        </p:spPr>
      </p:pic>
      <p:pic>
        <p:nvPicPr>
          <p:cNvPr id="5" name="Zástupný symbol pro obsah 4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635448"/>
            <a:ext cx="4040188" cy="3030141"/>
          </a:xfrm>
        </p:spPr>
      </p:pic>
    </p:spTree>
    <p:extLst>
      <p:ext uri="{BB962C8B-B14F-4D97-AF65-F5344CB8AC3E}">
        <p14:creationId xmlns:p14="http://schemas.microsoft.com/office/powerpoint/2010/main" val="119367586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dirty="0" smtClean="0"/>
              <a:t>Rekonstrukce MŠ 2017 – Ložnice</a:t>
            </a:r>
            <a:endParaRPr lang="cs-CZ" sz="3600" dirty="0"/>
          </a:p>
        </p:txBody>
      </p:sp>
      <p:pic>
        <p:nvPicPr>
          <p:cNvPr id="10" name="Zástupný symbol pro obsah 9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412776"/>
            <a:ext cx="4608512" cy="3456384"/>
          </a:xfrm>
        </p:spPr>
      </p:pic>
      <p:pic>
        <p:nvPicPr>
          <p:cNvPr id="12" name="Zástupný symbol pro obsah 11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2852936"/>
            <a:ext cx="4896544" cy="3672408"/>
          </a:xfrm>
        </p:spPr>
      </p:pic>
    </p:spTree>
    <p:extLst>
      <p:ext uri="{BB962C8B-B14F-4D97-AF65-F5344CB8AC3E}">
        <p14:creationId xmlns:p14="http://schemas.microsoft.com/office/powerpoint/2010/main" val="36774055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dirty="0" smtClean="0"/>
              <a:t>MŠ 2016 – Nové logo</a:t>
            </a:r>
            <a:endParaRPr lang="cs-CZ" sz="3600" dirty="0"/>
          </a:p>
        </p:txBody>
      </p:sp>
      <p:pic>
        <p:nvPicPr>
          <p:cNvPr id="12" name="Zástupný symbol pro obsah 11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1412875"/>
            <a:ext cx="5031980" cy="4713288"/>
          </a:xfrm>
        </p:spPr>
      </p:pic>
    </p:spTree>
    <p:extLst>
      <p:ext uri="{BB962C8B-B14F-4D97-AF65-F5344CB8AC3E}">
        <p14:creationId xmlns:p14="http://schemas.microsoft.com/office/powerpoint/2010/main" val="36540907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Bytový dům č. p. 7 - opravy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181" y="1600200"/>
            <a:ext cx="8043638" cy="4525963"/>
          </a:xfrm>
        </p:spPr>
      </p:pic>
    </p:spTree>
    <p:extLst>
      <p:ext uri="{BB962C8B-B14F-4D97-AF65-F5344CB8AC3E}">
        <p14:creationId xmlns:p14="http://schemas.microsoft.com/office/powerpoint/2010/main" val="262030352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Bytový dům č. p. 7 </a:t>
            </a:r>
            <a:r>
              <a:rPr lang="cs-CZ" dirty="0" smtClean="0"/>
              <a:t>– </a:t>
            </a:r>
            <a:br>
              <a:rPr lang="cs-CZ" dirty="0" smtClean="0"/>
            </a:br>
            <a:r>
              <a:rPr lang="cs-CZ" dirty="0" smtClean="0"/>
              <a:t>sanace spodní části omítky</a:t>
            </a:r>
            <a:endParaRPr lang="cs-CZ" dirty="0"/>
          </a:p>
        </p:txBody>
      </p:sp>
      <p:pic>
        <p:nvPicPr>
          <p:cNvPr id="3" name="Zástupný symbol pro obsah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2193735819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Bytový dům č. p. 7 </a:t>
            </a:r>
            <a:r>
              <a:rPr lang="cs-CZ" dirty="0" smtClean="0"/>
              <a:t>–</a:t>
            </a:r>
            <a:r>
              <a:rPr lang="cs-CZ" dirty="0"/>
              <a:t/>
            </a:r>
            <a:br>
              <a:rPr lang="cs-CZ" dirty="0"/>
            </a:br>
            <a:r>
              <a:rPr lang="cs-CZ" dirty="0"/>
              <a:t>sanace spodní části omítky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22" y="1600200"/>
            <a:ext cx="8046156" cy="4525963"/>
          </a:xfrm>
        </p:spPr>
      </p:pic>
    </p:spTree>
    <p:extLst>
      <p:ext uri="{BB962C8B-B14F-4D97-AF65-F5344CB8AC3E}">
        <p14:creationId xmlns:p14="http://schemas.microsoft.com/office/powerpoint/2010/main" val="24455907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Bytový dům č. p. 7 </a:t>
            </a:r>
            <a:r>
              <a:rPr lang="cs-CZ" dirty="0" smtClean="0"/>
              <a:t>–</a:t>
            </a:r>
            <a:br>
              <a:rPr lang="cs-CZ" dirty="0" smtClean="0"/>
            </a:br>
            <a:r>
              <a:rPr lang="cs-CZ" dirty="0" smtClean="0"/>
              <a:t>odvodnění přilehlých prostor</a:t>
            </a:r>
            <a:endParaRPr lang="cs-CZ" dirty="0"/>
          </a:p>
        </p:txBody>
      </p:sp>
      <p:pic>
        <p:nvPicPr>
          <p:cNvPr id="3" name="Zástupný symbol pro obsah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22" y="1600200"/>
            <a:ext cx="8046156" cy="4525963"/>
          </a:xfrm>
        </p:spPr>
      </p:pic>
    </p:spTree>
    <p:extLst>
      <p:ext uri="{BB962C8B-B14F-4D97-AF65-F5344CB8AC3E}">
        <p14:creationId xmlns:p14="http://schemas.microsoft.com/office/powerpoint/2010/main" val="8449336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Bytový dům č. p. 7 </a:t>
            </a:r>
            <a:r>
              <a:rPr lang="cs-CZ" dirty="0" smtClean="0"/>
              <a:t>– </a:t>
            </a:r>
            <a:br>
              <a:rPr lang="cs-CZ" dirty="0" smtClean="0"/>
            </a:br>
            <a:r>
              <a:rPr lang="cs-CZ" dirty="0" smtClean="0"/>
              <a:t>opravy střechy a úžlabí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120133428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Bytový dům č. p. 70 – střecha a okapy</a:t>
            </a:r>
            <a:endParaRPr lang="cs-CZ" dirty="0"/>
          </a:p>
        </p:txBody>
      </p:sp>
      <p:pic>
        <p:nvPicPr>
          <p:cNvPr id="6" name="Zástupný symbol pro obsah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  <p:sp>
        <p:nvSpPr>
          <p:cNvPr id="2" name="TextovéPole 1"/>
          <p:cNvSpPr txBox="1"/>
          <p:nvPr/>
        </p:nvSpPr>
        <p:spPr>
          <a:xfrm>
            <a:off x="755576" y="1484784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Před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031941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Bytový dům č. p. 70 – střecha a okapy</a:t>
            </a:r>
            <a:endParaRPr lang="cs-CZ" dirty="0"/>
          </a:p>
        </p:txBody>
      </p:sp>
      <p:pic>
        <p:nvPicPr>
          <p:cNvPr id="3" name="Zástupný symbol pro obsah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22" y="1600200"/>
            <a:ext cx="8046156" cy="4525963"/>
          </a:xfrm>
        </p:spPr>
      </p:pic>
      <p:sp>
        <p:nvSpPr>
          <p:cNvPr id="4" name="TextovéPole 3"/>
          <p:cNvSpPr txBox="1"/>
          <p:nvPr/>
        </p:nvSpPr>
        <p:spPr>
          <a:xfrm>
            <a:off x="467544" y="1196752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Po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95484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Bytový dům č. p. 70 –okna a dveře</a:t>
            </a:r>
            <a:endParaRPr lang="cs-CZ" dirty="0"/>
          </a:p>
        </p:txBody>
      </p:sp>
      <p:pic>
        <p:nvPicPr>
          <p:cNvPr id="6" name="Zástupný symbol pro obsah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164542587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Dětské hřiště – venkovní tělocvična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420888"/>
            <a:ext cx="5031190" cy="2830045"/>
          </a:xfrm>
        </p:spPr>
      </p:pic>
      <p:pic>
        <p:nvPicPr>
          <p:cNvPr id="5" name="Zástupný symbol pro obsah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1412776"/>
            <a:ext cx="2545854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5573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3828" y="3429000"/>
            <a:ext cx="5600622" cy="315035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Dětské hřiště – nová herní sestava</a:t>
            </a:r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556792"/>
            <a:ext cx="4824536" cy="271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4974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Dětské hřiště – 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nová pergola s pískovištěm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24" y="1600201"/>
            <a:ext cx="4671148" cy="2627521"/>
          </a:xfr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3501008"/>
            <a:ext cx="5472608" cy="3078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30789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Dětské hřiště – 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nová pergola s pískovištěm</a:t>
            </a:r>
            <a:endParaRPr lang="cs-CZ" dirty="0"/>
          </a:p>
        </p:txBody>
      </p:sp>
      <p:pic>
        <p:nvPicPr>
          <p:cNvPr id="6" name="Zástupný symbol pro obsah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22" y="1600200"/>
            <a:ext cx="8046156" cy="4525963"/>
          </a:xfrm>
        </p:spPr>
      </p:pic>
    </p:spTree>
    <p:extLst>
      <p:ext uri="{BB962C8B-B14F-4D97-AF65-F5344CB8AC3E}">
        <p14:creationId xmlns:p14="http://schemas.microsoft.com/office/powerpoint/2010/main" val="35157881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Vjezdy , chodníky</a:t>
            </a:r>
            <a:endParaRPr lang="cs-CZ" dirty="0"/>
          </a:p>
        </p:txBody>
      </p:sp>
      <p:pic>
        <p:nvPicPr>
          <p:cNvPr id="3" name="Zástupný symbol pro obsah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42585693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Parkoviště</a:t>
            </a:r>
            <a:endParaRPr lang="cs-CZ" dirty="0"/>
          </a:p>
        </p:txBody>
      </p:sp>
      <p:pic>
        <p:nvPicPr>
          <p:cNvPr id="6" name="Zástupný symbol pro obsah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22" y="1600200"/>
            <a:ext cx="8046156" cy="4525963"/>
          </a:xfrm>
        </p:spPr>
      </p:pic>
    </p:spTree>
    <p:extLst>
      <p:ext uri="{BB962C8B-B14F-4D97-AF65-F5344CB8AC3E}">
        <p14:creationId xmlns:p14="http://schemas.microsoft.com/office/powerpoint/2010/main" val="224332144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Výměna lamp VO</a:t>
            </a:r>
            <a:endParaRPr lang="cs-CZ" dirty="0"/>
          </a:p>
        </p:txBody>
      </p:sp>
      <p:pic>
        <p:nvPicPr>
          <p:cNvPr id="3" name="Zástupný symbol pro obsah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6674347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Nové hnízdo rozhlasu n SO1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301705217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Obecní úřad</a:t>
            </a:r>
            <a:endParaRPr lang="cs-CZ" dirty="0"/>
          </a:p>
        </p:txBody>
      </p:sp>
      <p:pic>
        <p:nvPicPr>
          <p:cNvPr id="3" name="Zástupný symbol pro obsah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2543558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Obecní úřad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22" y="1600200"/>
            <a:ext cx="8046156" cy="4525963"/>
          </a:xfrm>
        </p:spPr>
      </p:pic>
    </p:spTree>
    <p:extLst>
      <p:ext uri="{BB962C8B-B14F-4D97-AF65-F5344CB8AC3E}">
        <p14:creationId xmlns:p14="http://schemas.microsoft.com/office/powerpoint/2010/main" val="33066758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936104"/>
          </a:xfrm>
        </p:spPr>
        <p:txBody>
          <a:bodyPr>
            <a:normAutofit/>
          </a:bodyPr>
          <a:lstStyle/>
          <a:p>
            <a:r>
              <a:rPr lang="cs-CZ" sz="2400" dirty="0"/>
              <a:t>Obchod - potraviny a smíšené zboží</a:t>
            </a:r>
          </a:p>
        </p:txBody>
      </p:sp>
      <p:pic>
        <p:nvPicPr>
          <p:cNvPr id="3" name="Zástupný symbol pro obsah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22" y="1600200"/>
            <a:ext cx="8046156" cy="4525963"/>
          </a:xfrm>
        </p:spPr>
      </p:pic>
      <p:sp>
        <p:nvSpPr>
          <p:cNvPr id="2" name="TextovéPole 1"/>
          <p:cNvSpPr txBox="1"/>
          <p:nvPr/>
        </p:nvSpPr>
        <p:spPr>
          <a:xfrm>
            <a:off x="683568" y="1124744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Před rekonstrukcí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3273279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cs-CZ" sz="2400" dirty="0"/>
              <a:t>Obchod - potraviny a smíšené zboží</a:t>
            </a:r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22" y="1600200"/>
            <a:ext cx="8046156" cy="4525963"/>
          </a:xfrm>
        </p:spPr>
      </p:pic>
      <p:sp>
        <p:nvSpPr>
          <p:cNvPr id="2" name="TextovéPole 1"/>
          <p:cNvSpPr txBox="1"/>
          <p:nvPr/>
        </p:nvSpPr>
        <p:spPr>
          <a:xfrm>
            <a:off x="755576" y="1268760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Po rekonstrukci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254454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400" dirty="0"/>
              <a:t>Obchod - potraviny a smíšené zboží</a:t>
            </a:r>
          </a:p>
        </p:txBody>
      </p:sp>
      <p:pic>
        <p:nvPicPr>
          <p:cNvPr id="3" name="Zástupný symbol pro obsah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005" y="1600200"/>
            <a:ext cx="6383989" cy="4525963"/>
          </a:xfrm>
        </p:spPr>
      </p:pic>
    </p:spTree>
    <p:extLst>
      <p:ext uri="{BB962C8B-B14F-4D97-AF65-F5344CB8AC3E}">
        <p14:creationId xmlns:p14="http://schemas.microsoft.com/office/powerpoint/2010/main" val="339532045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400" dirty="0" smtClean="0"/>
              <a:t>Obchod - potraviny a smíšené zboží</a:t>
            </a:r>
            <a:endParaRPr lang="cs-CZ" sz="2400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22" y="1600200"/>
            <a:ext cx="8046156" cy="4525963"/>
          </a:xfrm>
        </p:spPr>
      </p:pic>
    </p:spTree>
    <p:extLst>
      <p:ext uri="{BB962C8B-B14F-4D97-AF65-F5344CB8AC3E}">
        <p14:creationId xmlns:p14="http://schemas.microsoft.com/office/powerpoint/2010/main" val="6123768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400" dirty="0"/>
              <a:t>Obchod </a:t>
            </a:r>
            <a:r>
              <a:rPr lang="cs-CZ" sz="2400" dirty="0" smtClean="0"/>
              <a:t>- potraviny </a:t>
            </a:r>
            <a:r>
              <a:rPr lang="cs-CZ" sz="2400" dirty="0"/>
              <a:t>a smíšené zboží</a:t>
            </a:r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3284984"/>
            <a:ext cx="5679262" cy="3194585"/>
          </a:xfrm>
        </p:spPr>
      </p:pic>
      <p:pic>
        <p:nvPicPr>
          <p:cNvPr id="5" name="Zástupný symbol pro obsah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19" y="1124745"/>
            <a:ext cx="4702829" cy="2645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4940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400" dirty="0" smtClean="0"/>
              <a:t>Zvýšení počtu kontejnerů</a:t>
            </a:r>
            <a:endParaRPr lang="cs-CZ" sz="2400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84035527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400" dirty="0" smtClean="0"/>
              <a:t>Fotbalové hřiště – nové střídačky a závlahový systém</a:t>
            </a:r>
            <a:endParaRPr lang="cs-CZ" sz="2400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268760"/>
            <a:ext cx="5427441" cy="3052936"/>
          </a:xfrm>
        </p:spPr>
      </p:pic>
      <p:pic>
        <p:nvPicPr>
          <p:cNvPr id="5" name="Zástupný symbol pro obsah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3573016"/>
            <a:ext cx="5247214" cy="2951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7293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cs-CZ" sz="2400" dirty="0" smtClean="0"/>
              <a:t>Lokalita SO1 – komunikace</a:t>
            </a:r>
            <a:endParaRPr lang="cs-CZ" sz="2400" dirty="0"/>
          </a:p>
        </p:txBody>
      </p:sp>
      <p:pic>
        <p:nvPicPr>
          <p:cNvPr id="3" name="Zástupný symbol pro obsah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268760"/>
            <a:ext cx="3840426" cy="2880320"/>
          </a:xfr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2855970"/>
            <a:ext cx="4788024" cy="3591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9218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cs-CZ" sz="2400" dirty="0" smtClean="0"/>
              <a:t>Lokalita SO1 – komunikace</a:t>
            </a:r>
            <a:endParaRPr lang="cs-CZ" sz="2400" dirty="0"/>
          </a:p>
        </p:txBody>
      </p:sp>
      <p:pic>
        <p:nvPicPr>
          <p:cNvPr id="4" name="Zástupný symbol pro obsah 3" descr="C:\Users\hejnova\Desktop\FOTO OLYMP\2017_listopad\P7200498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268760"/>
            <a:ext cx="4104496" cy="287717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Obrázek 4" descr="C:\Users\hejnova\Desktop\FOTO OLYMP\2017_listopad\P7200493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068960"/>
            <a:ext cx="4824576" cy="33847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07246629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cs-CZ" sz="2400" dirty="0" err="1" smtClean="0"/>
              <a:t>Panelka</a:t>
            </a:r>
            <a:r>
              <a:rPr lang="cs-CZ" sz="2400" dirty="0" smtClean="0"/>
              <a:t> </a:t>
            </a:r>
            <a:endParaRPr lang="cs-CZ" sz="2400" dirty="0"/>
          </a:p>
        </p:txBody>
      </p:sp>
      <p:pic>
        <p:nvPicPr>
          <p:cNvPr id="6" name="Zástupný symbol pro obsah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168213"/>
            <a:ext cx="2880320" cy="5120569"/>
          </a:xfr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1123927"/>
            <a:ext cx="4459988" cy="2508743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3712087"/>
            <a:ext cx="4459988" cy="2508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37985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cs-CZ" sz="2400" dirty="0" err="1" smtClean="0"/>
              <a:t>Panelka</a:t>
            </a:r>
            <a:r>
              <a:rPr lang="cs-CZ" sz="2400" dirty="0" smtClean="0"/>
              <a:t> </a:t>
            </a:r>
            <a:endParaRPr lang="cs-CZ" sz="2400" dirty="0"/>
          </a:p>
        </p:txBody>
      </p:sp>
      <p:pic>
        <p:nvPicPr>
          <p:cNvPr id="6" name="Zástupný symbol pro obsah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340768"/>
            <a:ext cx="4896544" cy="3672408"/>
          </a:xfr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402" y="2780929"/>
            <a:ext cx="4586535" cy="3439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4706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cs-CZ" sz="2000" dirty="0" smtClean="0"/>
              <a:t>Č.p. 2 – stodola u dětského hřiště</a:t>
            </a:r>
            <a:endParaRPr lang="cs-CZ" sz="2000" dirty="0"/>
          </a:p>
        </p:txBody>
      </p:sp>
      <p:pic>
        <p:nvPicPr>
          <p:cNvPr id="6" name="Zástupný symbol pro obsah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412776"/>
            <a:ext cx="3672408" cy="2754306"/>
          </a:xfrm>
        </p:spPr>
      </p:pic>
      <p:pic>
        <p:nvPicPr>
          <p:cNvPr id="2" name="Obráze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2780928"/>
            <a:ext cx="4860032" cy="3645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9784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cs-CZ" sz="2400" dirty="0" smtClean="0"/>
              <a:t>Č.p. 2 – stodola u dětského hřiště</a:t>
            </a:r>
            <a:br>
              <a:rPr lang="cs-CZ" sz="2400" dirty="0" smtClean="0"/>
            </a:br>
            <a:r>
              <a:rPr lang="cs-CZ" sz="2400" dirty="0" smtClean="0"/>
              <a:t>oprava štítu a provizorní zastřešení</a:t>
            </a:r>
            <a:endParaRPr lang="cs-CZ" sz="2400" dirty="0"/>
          </a:p>
        </p:txBody>
      </p:sp>
      <p:pic>
        <p:nvPicPr>
          <p:cNvPr id="6" name="Zástupný symbol pro obsah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1" y="1757064"/>
            <a:ext cx="7452831" cy="4192216"/>
          </a:xfrm>
        </p:spPr>
      </p:pic>
    </p:spTree>
    <p:extLst>
      <p:ext uri="{BB962C8B-B14F-4D97-AF65-F5344CB8AC3E}">
        <p14:creationId xmlns:p14="http://schemas.microsoft.com/office/powerpoint/2010/main" val="17379620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Společenský život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1400" dirty="0" smtClean="0"/>
              <a:t>Uspořádali jsme tradiční i netradiční akce</a:t>
            </a:r>
          </a:p>
          <a:p>
            <a:r>
              <a:rPr lang="cs-CZ" sz="1400" dirty="0" smtClean="0"/>
              <a:t>Pálení čarodějnic, zájezdy do divadla, zpívání pod vánočním stromkem, lampionový průvod, drakiáda </a:t>
            </a:r>
          </a:p>
          <a:p>
            <a:r>
              <a:rPr lang="cs-CZ" sz="1400" dirty="0" smtClean="0"/>
              <a:t>podpořili jsme MŠ v uspořádání běhu pro radost</a:t>
            </a:r>
          </a:p>
          <a:p>
            <a:r>
              <a:rPr lang="cs-CZ" sz="1400" dirty="0" smtClean="0"/>
              <a:t>Podíleli jsme se na promítání letního kina na hřišti</a:t>
            </a:r>
          </a:p>
          <a:p>
            <a:r>
              <a:rPr lang="cs-CZ" sz="1400" dirty="0" smtClean="0"/>
              <a:t>Uspořádali jsme výstavu kraslic</a:t>
            </a:r>
          </a:p>
          <a:p>
            <a:r>
              <a:rPr lang="cs-CZ" sz="1400" dirty="0" smtClean="0"/>
              <a:t>Zorganizovali jsme dětské dny, kdy jsme se snažili pozvat </a:t>
            </a:r>
            <a:r>
              <a:rPr lang="cs-CZ" sz="1400" smtClean="0"/>
              <a:t>zajímavé hosty</a:t>
            </a:r>
            <a:endParaRPr lang="cs-CZ" sz="1400" dirty="0" smtClean="0"/>
          </a:p>
          <a:p>
            <a:endParaRPr lang="cs-CZ" sz="1400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4021344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Dušníky - společenský život</a:t>
            </a:r>
            <a:br>
              <a:rPr lang="cs-CZ" dirty="0" smtClean="0"/>
            </a:br>
            <a:r>
              <a:rPr lang="cs-CZ" dirty="0" smtClean="0"/>
              <a:t>Pálení čarodějnic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6696" y="2278538"/>
            <a:ext cx="5563041" cy="3129211"/>
          </a:xfrm>
        </p:spPr>
      </p:pic>
      <p:pic>
        <p:nvPicPr>
          <p:cNvPr id="5" name="Zástupný symbol pro obsah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281" y="1700808"/>
            <a:ext cx="2546156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47139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Dušníky – společenský život</a:t>
            </a:r>
            <a:br>
              <a:rPr lang="cs-CZ" dirty="0" smtClean="0"/>
            </a:br>
            <a:r>
              <a:rPr lang="cs-CZ" dirty="0" smtClean="0"/>
              <a:t>Den matek – zájezd do divadla</a:t>
            </a:r>
            <a:endParaRPr lang="cs-CZ" dirty="0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22" y="1600200"/>
            <a:ext cx="8046156" cy="4525963"/>
          </a:xfrm>
        </p:spPr>
      </p:pic>
    </p:spTree>
    <p:extLst>
      <p:ext uri="{BB962C8B-B14F-4D97-AF65-F5344CB8AC3E}">
        <p14:creationId xmlns:p14="http://schemas.microsoft.com/office/powerpoint/2010/main" val="51486627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Dušníky – společenský život</a:t>
            </a:r>
            <a:br>
              <a:rPr lang="cs-CZ" dirty="0" smtClean="0"/>
            </a:br>
            <a:r>
              <a:rPr lang="cs-CZ" dirty="0" smtClean="0"/>
              <a:t>Dětské dny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396193"/>
            <a:ext cx="4429599" cy="2952328"/>
          </a:xfrm>
        </p:spPr>
      </p:pic>
      <p:pic>
        <p:nvPicPr>
          <p:cNvPr id="1026" name="Picture 2" descr="C:\OBEC 2014 - 2018\2015\Dětský den 2015\FOTKY\Dětský den 2015\P53002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924944"/>
            <a:ext cx="4450338" cy="3337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947879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Dušníky – společenský život</a:t>
            </a:r>
            <a:br>
              <a:rPr lang="cs-CZ" dirty="0" smtClean="0"/>
            </a:br>
            <a:r>
              <a:rPr lang="cs-CZ" dirty="0" smtClean="0"/>
              <a:t>Dětské dny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23" y="1700807"/>
            <a:ext cx="4992556" cy="2808313"/>
          </a:xfrm>
        </p:spPr>
      </p:pic>
      <p:pic>
        <p:nvPicPr>
          <p:cNvPr id="5" name="Zástupný symbol pro obsah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3573016"/>
            <a:ext cx="5152468" cy="2898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15007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Dušníky – společenský život</a:t>
            </a:r>
            <a:br>
              <a:rPr lang="cs-CZ" dirty="0" smtClean="0"/>
            </a:br>
            <a:r>
              <a:rPr lang="cs-CZ" dirty="0" smtClean="0"/>
              <a:t>Dětské dny</a:t>
            </a:r>
            <a:endParaRPr lang="cs-CZ" dirty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484784"/>
            <a:ext cx="4187957" cy="3140968"/>
          </a:xfrm>
          <a:prstGeom prst="rect">
            <a:avLst/>
          </a:prstGeom>
        </p:spPr>
      </p:pic>
      <p:pic>
        <p:nvPicPr>
          <p:cNvPr id="6" name="Zástupný symbol pro obsah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2852936"/>
            <a:ext cx="4464496" cy="3348372"/>
          </a:xfrm>
        </p:spPr>
      </p:pic>
    </p:spTree>
    <p:extLst>
      <p:ext uri="{BB962C8B-B14F-4D97-AF65-F5344CB8AC3E}">
        <p14:creationId xmlns:p14="http://schemas.microsoft.com/office/powerpoint/2010/main" val="26876201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Dušníky – společenský život</a:t>
            </a:r>
            <a:br>
              <a:rPr lang="cs-CZ" dirty="0" smtClean="0"/>
            </a:br>
            <a:r>
              <a:rPr lang="cs-CZ" dirty="0" smtClean="0"/>
              <a:t>Dětské dny</a:t>
            </a:r>
            <a:endParaRPr lang="cs-CZ" dirty="0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22" y="1600201"/>
            <a:ext cx="4531342" cy="2548880"/>
          </a:xfrm>
        </p:spPr>
      </p:pic>
      <p:pic>
        <p:nvPicPr>
          <p:cNvPr id="4" name="Zástupný symbol pro obsah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3068960"/>
            <a:ext cx="5048960" cy="3367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41286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Dušníky – společenský život</a:t>
            </a:r>
            <a:br>
              <a:rPr lang="cs-CZ" dirty="0" smtClean="0"/>
            </a:br>
            <a:r>
              <a:rPr lang="cs-CZ" dirty="0" smtClean="0"/>
              <a:t>Lampionový </a:t>
            </a:r>
            <a:r>
              <a:rPr lang="cs-CZ" dirty="0" smtClean="0"/>
              <a:t>průvod a den dýní</a:t>
            </a:r>
            <a:endParaRPr lang="cs-CZ" dirty="0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22" y="1600201"/>
            <a:ext cx="5175206" cy="2911054"/>
          </a:xfrm>
        </p:spPr>
      </p:pic>
      <p:pic>
        <p:nvPicPr>
          <p:cNvPr id="4" name="Zástupný symbol pro obsah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3933056"/>
            <a:ext cx="4671150" cy="2627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95169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Dušníky - Mikuláš</a:t>
            </a:r>
            <a:endParaRPr lang="cs-CZ" dirty="0"/>
          </a:p>
        </p:txBody>
      </p:sp>
      <p:pic>
        <p:nvPicPr>
          <p:cNvPr id="2050" name="Picture 2" descr="C:\OBEC 2014 - 2018\2017\PLAKATY\MIKULÁŠ\Mikuláš 2017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12776"/>
            <a:ext cx="4314825" cy="301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OBEC 2014 - 2018\2015\Plakaty\Mikuláš\Mikuláš plaká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457569"/>
            <a:ext cx="3323828" cy="4686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489984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Dušníky – společenský život</a:t>
            </a:r>
            <a:br>
              <a:rPr lang="cs-CZ" dirty="0" smtClean="0"/>
            </a:br>
            <a:r>
              <a:rPr lang="cs-CZ" dirty="0" smtClean="0"/>
              <a:t>Zpívání pod stromečkem</a:t>
            </a:r>
            <a:endParaRPr lang="cs-CZ" dirty="0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1988840"/>
            <a:ext cx="4320480" cy="3240360"/>
          </a:xfrm>
        </p:spPr>
      </p:pic>
      <p:pic>
        <p:nvPicPr>
          <p:cNvPr id="4" name="Zástupný symbol pro obsah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915" y="1772815"/>
            <a:ext cx="3394472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7039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Dušníky </a:t>
            </a:r>
            <a:r>
              <a:rPr lang="cs-CZ" dirty="0" smtClean="0"/>
              <a:t>2014 – 2018</a:t>
            </a:r>
            <a:br>
              <a:rPr lang="cs-CZ" dirty="0" smtClean="0"/>
            </a:br>
            <a:r>
              <a:rPr lang="cs-CZ" dirty="0" smtClean="0"/>
              <a:t>výtvarný kroužek „Tvořivé ručičky“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18225003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Dušníky – společenský život</a:t>
            </a:r>
            <a:br>
              <a:rPr lang="cs-CZ" dirty="0" smtClean="0"/>
            </a:br>
            <a:r>
              <a:rPr lang="cs-CZ" dirty="0" smtClean="0"/>
              <a:t>2015 – 2016 Fotbalová školka</a:t>
            </a:r>
            <a:endParaRPr lang="cs-CZ" dirty="0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22" y="1600200"/>
            <a:ext cx="8046156" cy="4525963"/>
          </a:xfrm>
        </p:spPr>
      </p:pic>
    </p:spTree>
    <p:extLst>
      <p:ext uri="{BB962C8B-B14F-4D97-AF65-F5344CB8AC3E}">
        <p14:creationId xmlns:p14="http://schemas.microsoft.com/office/powerpoint/2010/main" val="269582413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Dušníky – společenský život</a:t>
            </a:r>
            <a:br>
              <a:rPr lang="cs-CZ" dirty="0" smtClean="0"/>
            </a:br>
            <a:r>
              <a:rPr lang="cs-CZ" dirty="0" smtClean="0"/>
              <a:t>Výstava kraslic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38544972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Dušníky 2014 – 2018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Toto bylo takový malý výřez z toho, co vše se podařilo právě končícímu zastupitelstvu za uplynulé funkční období vykonat. </a:t>
            </a:r>
          </a:p>
          <a:p>
            <a:r>
              <a:rPr lang="cs-CZ" dirty="0" smtClean="0"/>
              <a:t>Je třeba poděkovat všem, kdo neváhali a přiložili ruku k dílu a podíleli se jakoukoliv měrou na zvelebovaní naší obce či na organizování společenských akcí</a:t>
            </a:r>
          </a:p>
          <a:p>
            <a:r>
              <a:rPr lang="cs-CZ" dirty="0" smtClean="0"/>
              <a:t>Našim následovníkům přejeme mnoho zdaru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308440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9561</TotalTime>
  <Words>1299</Words>
  <Application>Microsoft Office PowerPoint</Application>
  <PresentationFormat>Předvádění na obrazovce (4:3)</PresentationFormat>
  <Paragraphs>143</Paragraphs>
  <Slides>66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66</vt:i4>
      </vt:variant>
    </vt:vector>
  </HeadingPairs>
  <TitlesOfParts>
    <vt:vector size="67" baseType="lpstr">
      <vt:lpstr>Motiv systému Office</vt:lpstr>
      <vt:lpstr>Prezentace aplikace PowerPoint</vt:lpstr>
      <vt:lpstr>Dušníky volební období: 2014 – 2018</vt:lpstr>
      <vt:lpstr>Dušníky volební období: 2014 – 2018</vt:lpstr>
      <vt:lpstr>Dušníky volební období: 2014 – 2018</vt:lpstr>
      <vt:lpstr>Dušníky volební období: 2014 – 2018</vt:lpstr>
      <vt:lpstr>Boží muka z roku 1825 rekonstrukce 2016</vt:lpstr>
      <vt:lpstr>Ecce homo z roku 1844 rekonstrukce 2016</vt:lpstr>
      <vt:lpstr>Rekonstrukce MŠ 2015 - umývárna</vt:lpstr>
      <vt:lpstr>Rekonstrukce MŠ 2015 - umývárna</vt:lpstr>
      <vt:lpstr>Rekonstrukce MŠ 2015 - toalety</vt:lpstr>
      <vt:lpstr>Rekonstrukce MŠ 2015 - toalety</vt:lpstr>
      <vt:lpstr>Rekonstrukce MŠ 2015 - herna</vt:lpstr>
      <vt:lpstr>Rekonstrukce MŠ 2015 - svítidla</vt:lpstr>
      <vt:lpstr>Mateřská škola - Kuchyně</vt:lpstr>
      <vt:lpstr>Mateřská škola - Kuchyně</vt:lpstr>
      <vt:lpstr>Mateřská škola - Kuchyně</vt:lpstr>
      <vt:lpstr>Rekonstrukce MŠ 2016 – Šatna</vt:lpstr>
      <vt:lpstr>Rekonstrukce MŠ 2016 – Šatna</vt:lpstr>
      <vt:lpstr>Rekonstrukce MŠ 2016 – Šatna</vt:lpstr>
      <vt:lpstr>Rekonstrukce MŠ 2017 – Ložnice</vt:lpstr>
      <vt:lpstr>MŠ 2016 – Nové logo</vt:lpstr>
      <vt:lpstr>Bytový dům č. p. 7 - opravy</vt:lpstr>
      <vt:lpstr>Bytový dům č. p. 7 –  sanace spodní části omítky</vt:lpstr>
      <vt:lpstr>Bytový dům č. p. 7 – sanace spodní části omítky</vt:lpstr>
      <vt:lpstr>Bytový dům č. p. 7 – odvodnění přilehlých prostor</vt:lpstr>
      <vt:lpstr>Bytový dům č. p. 7 –  opravy střechy a úžlabí</vt:lpstr>
      <vt:lpstr>Bytový dům č. p. 70 – střecha a okapy</vt:lpstr>
      <vt:lpstr>Bytový dům č. p. 70 – střecha a okapy</vt:lpstr>
      <vt:lpstr>Bytový dům č. p. 70 –okna a dveře</vt:lpstr>
      <vt:lpstr>Dětské hřiště – venkovní tělocvična</vt:lpstr>
      <vt:lpstr>Dětské hřiště – nová herní sestava</vt:lpstr>
      <vt:lpstr>Dětské hřiště –  nová pergola s pískovištěm</vt:lpstr>
      <vt:lpstr>Dětské hřiště –  nová pergola s pískovištěm</vt:lpstr>
      <vt:lpstr>Vjezdy , chodníky</vt:lpstr>
      <vt:lpstr>Parkoviště</vt:lpstr>
      <vt:lpstr>Výměna lamp VO</vt:lpstr>
      <vt:lpstr>Nové hnízdo rozhlasu n SO1</vt:lpstr>
      <vt:lpstr>Obecní úřad</vt:lpstr>
      <vt:lpstr>Obecní úřad</vt:lpstr>
      <vt:lpstr>Obchod - potraviny a smíšené zboží</vt:lpstr>
      <vt:lpstr>Obchod - potraviny a smíšené zboží</vt:lpstr>
      <vt:lpstr>Obchod - potraviny a smíšené zboží</vt:lpstr>
      <vt:lpstr>Obchod - potraviny a smíšené zboží</vt:lpstr>
      <vt:lpstr>Obchod - potraviny a smíšené zboží</vt:lpstr>
      <vt:lpstr>Zvýšení počtu kontejnerů</vt:lpstr>
      <vt:lpstr>Fotbalové hřiště – nové střídačky a závlahový systém</vt:lpstr>
      <vt:lpstr>Lokalita SO1 – komunikace</vt:lpstr>
      <vt:lpstr>Lokalita SO1 – komunikace</vt:lpstr>
      <vt:lpstr>Panelka </vt:lpstr>
      <vt:lpstr>Panelka </vt:lpstr>
      <vt:lpstr>Č.p. 2 – stodola u dětského hřiště</vt:lpstr>
      <vt:lpstr>Č.p. 2 – stodola u dětského hřiště oprava štítu a provizorní zastřešení</vt:lpstr>
      <vt:lpstr>Společenský život</vt:lpstr>
      <vt:lpstr>Dušníky - společenský život Pálení čarodějnic</vt:lpstr>
      <vt:lpstr>Dušníky – společenský život Den matek – zájezd do divadla</vt:lpstr>
      <vt:lpstr>Dušníky – společenský život Dětské dny</vt:lpstr>
      <vt:lpstr>Dušníky – společenský život Dětské dny</vt:lpstr>
      <vt:lpstr>Dušníky – společenský život Dětské dny</vt:lpstr>
      <vt:lpstr>Dušníky – společenský život Dětské dny</vt:lpstr>
      <vt:lpstr>Dušníky – společenský život Lampionový průvod a den dýní</vt:lpstr>
      <vt:lpstr>Dušníky - Mikuláš</vt:lpstr>
      <vt:lpstr>Dušníky – společenský život Zpívání pod stromečkem</vt:lpstr>
      <vt:lpstr>Dušníky 2014 – 2018 výtvarný kroužek „Tvořivé ručičky“</vt:lpstr>
      <vt:lpstr>Dušníky – společenský život 2015 – 2016 Fotbalová školka</vt:lpstr>
      <vt:lpstr>Dušníky – společenský život Výstava kraslic</vt:lpstr>
      <vt:lpstr>Dušníky 2014 – 2018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Červen 2016</dc:title>
  <dc:creator>admin</dc:creator>
  <cp:lastModifiedBy>admin</cp:lastModifiedBy>
  <cp:revision>101</cp:revision>
  <dcterms:created xsi:type="dcterms:W3CDTF">2016-05-06T21:34:54Z</dcterms:created>
  <dcterms:modified xsi:type="dcterms:W3CDTF">2018-11-01T10:57:08Z</dcterms:modified>
</cp:coreProperties>
</file>