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4" r:id="rId3"/>
    <p:sldId id="415" r:id="rId4"/>
    <p:sldId id="395" r:id="rId5"/>
    <p:sldId id="416" r:id="rId6"/>
    <p:sldId id="405" r:id="rId7"/>
    <p:sldId id="379" r:id="rId8"/>
    <p:sldId id="257" r:id="rId9"/>
    <p:sldId id="267" r:id="rId10"/>
    <p:sldId id="259" r:id="rId11"/>
    <p:sldId id="260" r:id="rId12"/>
    <p:sldId id="262" r:id="rId13"/>
    <p:sldId id="264" r:id="rId14"/>
    <p:sldId id="298" r:id="rId15"/>
    <p:sldId id="406" r:id="rId16"/>
    <p:sldId id="397" r:id="rId17"/>
    <p:sldId id="400" r:id="rId18"/>
    <p:sldId id="401" r:id="rId19"/>
    <p:sldId id="402" r:id="rId20"/>
    <p:sldId id="407" r:id="rId21"/>
    <p:sldId id="404" r:id="rId22"/>
    <p:sldId id="300" r:id="rId23"/>
    <p:sldId id="301" r:id="rId24"/>
    <p:sldId id="302" r:id="rId25"/>
    <p:sldId id="408" r:id="rId26"/>
    <p:sldId id="304" r:id="rId27"/>
    <p:sldId id="305" r:id="rId28"/>
    <p:sldId id="306" r:id="rId29"/>
    <p:sldId id="307" r:id="rId30"/>
    <p:sldId id="309" r:id="rId31"/>
    <p:sldId id="417" r:id="rId32"/>
    <p:sldId id="419" r:id="rId33"/>
    <p:sldId id="420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32" r:id="rId44"/>
    <p:sldId id="334" r:id="rId45"/>
    <p:sldId id="378" r:id="rId46"/>
    <p:sldId id="331" r:id="rId47"/>
    <p:sldId id="409" r:id="rId48"/>
    <p:sldId id="411" r:id="rId49"/>
    <p:sldId id="410" r:id="rId50"/>
    <p:sldId id="413" r:id="rId51"/>
    <p:sldId id="414" r:id="rId52"/>
    <p:sldId id="421" r:id="rId53"/>
    <p:sldId id="423" r:id="rId54"/>
    <p:sldId id="342" r:id="rId55"/>
    <p:sldId id="343" r:id="rId56"/>
    <p:sldId id="350" r:id="rId57"/>
    <p:sldId id="387" r:id="rId58"/>
    <p:sldId id="424" r:id="rId59"/>
    <p:sldId id="393" r:id="rId60"/>
    <p:sldId id="357" r:id="rId61"/>
    <p:sldId id="425" r:id="rId62"/>
    <p:sldId id="364" r:id="rId63"/>
    <p:sldId id="370" r:id="rId64"/>
    <p:sldId id="371" r:id="rId65"/>
    <p:sldId id="427" r:id="rId66"/>
    <p:sldId id="426" r:id="rId6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08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319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93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07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37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82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37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38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31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95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04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18D4E-121D-4FB2-A011-E4CB1C100328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207AC-1D96-428C-84B4-C451FB334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63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15"/>
            <a:ext cx="9144000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83568" y="476672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92D050"/>
                </a:solidFill>
                <a:latin typeface="Arial Rounded MT Bold" panose="020F0704030504030204" pitchFamily="34" charset="0"/>
              </a:rPr>
              <a:t>2014 - 2018</a:t>
            </a:r>
            <a:endParaRPr lang="cs-CZ" sz="44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815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Rekonstrukce MŠ 2015 - toalety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Před</a:t>
            </a:r>
            <a:endParaRPr lang="cs-CZ" dirty="0">
              <a:latin typeface="Footlight MT Light" panose="0204060206030A020304" pitchFamily="18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91588"/>
            <a:ext cx="2808312" cy="4992556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1068078"/>
            <a:ext cx="2845172" cy="5058085"/>
          </a:xfrm>
        </p:spPr>
      </p:pic>
    </p:spTree>
    <p:extLst>
      <p:ext uri="{BB962C8B-B14F-4D97-AF65-F5344CB8AC3E}">
        <p14:creationId xmlns:p14="http://schemas.microsoft.com/office/powerpoint/2010/main" val="10801066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Rekonstrukce MŠ 2015 - toalety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Po</a:t>
            </a:r>
            <a:endParaRPr lang="cs-CZ" dirty="0">
              <a:latin typeface="Footlight MT Light" panose="0204060206030A020304" pitchFamily="18" charset="0"/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65444"/>
            <a:ext cx="2844223" cy="5060719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43" y="1064031"/>
            <a:ext cx="2845017" cy="5062132"/>
          </a:xfrm>
        </p:spPr>
      </p:pic>
    </p:spTree>
    <p:extLst>
      <p:ext uri="{BB962C8B-B14F-4D97-AF65-F5344CB8AC3E}">
        <p14:creationId xmlns:p14="http://schemas.microsoft.com/office/powerpoint/2010/main" val="148157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Rekonstrukce MŠ 2015 - herna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5536" y="1196752"/>
            <a:ext cx="1656184" cy="639762"/>
          </a:xfrm>
        </p:spPr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Před</a:t>
            </a:r>
            <a:endParaRPr lang="cs-CZ" dirty="0">
              <a:latin typeface="Footlight MT Light" panose="0204060206030A020304" pitchFamily="18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2616993" cy="4652433"/>
          </a:xfrm>
        </p:spPr>
      </p:pic>
      <p:pic>
        <p:nvPicPr>
          <p:cNvPr id="9" name="Zástupný symbol pro obsah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72816"/>
            <a:ext cx="5190262" cy="3892697"/>
          </a:xfrm>
        </p:spPr>
      </p:pic>
      <p:sp>
        <p:nvSpPr>
          <p:cNvPr id="10" name="Zástupný symbol pro text 2"/>
          <p:cNvSpPr>
            <a:spLocks noGrp="1"/>
          </p:cNvSpPr>
          <p:nvPr>
            <p:ph type="body" idx="1"/>
          </p:nvPr>
        </p:nvSpPr>
        <p:spPr>
          <a:xfrm>
            <a:off x="3563888" y="1205062"/>
            <a:ext cx="1656184" cy="639762"/>
          </a:xfrm>
        </p:spPr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Po</a:t>
            </a:r>
            <a:endParaRPr lang="cs-CZ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9384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Rekonstrukce MŠ 2015 - svítidla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Před</a:t>
            </a:r>
            <a:endParaRPr lang="cs-CZ" dirty="0">
              <a:latin typeface="Footlight MT Light" panose="0204060206030A020304" pitchFamily="18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Po</a:t>
            </a:r>
            <a:endParaRPr lang="cs-CZ" dirty="0">
              <a:latin typeface="Footlight MT Light" panose="0204060206030A020304" pitchFamily="18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560407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04285" y="260648"/>
            <a:ext cx="7613879" cy="792088"/>
          </a:xfrm>
        </p:spPr>
        <p:txBody>
          <a:bodyPr/>
          <a:lstStyle/>
          <a:p>
            <a:r>
              <a:rPr lang="cs-CZ" dirty="0" smtClean="0"/>
              <a:t>Mateřská škola - Kuchyně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628800"/>
            <a:ext cx="4096453" cy="2304255"/>
          </a:xfrm>
        </p:spPr>
      </p:pic>
      <p:sp>
        <p:nvSpPr>
          <p:cNvPr id="5" name="TextovéPole 4"/>
          <p:cNvSpPr txBox="1"/>
          <p:nvPr/>
        </p:nvSpPr>
        <p:spPr>
          <a:xfrm>
            <a:off x="616858" y="1124744"/>
            <a:ext cx="157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Před 09/2016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92996"/>
            <a:ext cx="5652120" cy="317931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808421" y="2924944"/>
            <a:ext cx="157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 09/2016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52642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04285" y="260648"/>
            <a:ext cx="7613879" cy="792088"/>
          </a:xfrm>
        </p:spPr>
        <p:txBody>
          <a:bodyPr/>
          <a:lstStyle/>
          <a:p>
            <a:r>
              <a:rPr lang="cs-CZ" dirty="0" smtClean="0"/>
              <a:t>Mateřská škola - Kuchyně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21552" y="940078"/>
            <a:ext cx="121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Před 2016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2313" y="2364633"/>
            <a:ext cx="4680522" cy="2632793"/>
          </a:xfr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51" y="1309409"/>
            <a:ext cx="4536247" cy="255163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3933056"/>
            <a:ext cx="4536635" cy="255185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348250" y="930586"/>
            <a:ext cx="129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 09/2016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85832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04285" y="260648"/>
            <a:ext cx="7613879" cy="792088"/>
          </a:xfrm>
        </p:spPr>
        <p:txBody>
          <a:bodyPr/>
          <a:lstStyle/>
          <a:p>
            <a:r>
              <a:rPr lang="cs-CZ" dirty="0" smtClean="0"/>
              <a:t>Mateřská škola - Kuchyně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6858" y="1124744"/>
            <a:ext cx="251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Před rekonstrukci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517110"/>
            <a:ext cx="4032448" cy="226825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2924944"/>
            <a:ext cx="251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 rekonstrukci</a:t>
            </a:r>
            <a:endParaRPr lang="cs-CZ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48" y="3294276"/>
            <a:ext cx="5666951" cy="3187660"/>
          </a:xfrm>
        </p:spPr>
      </p:pic>
    </p:spTree>
    <p:extLst>
      <p:ext uri="{BB962C8B-B14F-4D97-AF65-F5344CB8AC3E}">
        <p14:creationId xmlns:p14="http://schemas.microsoft.com/office/powerpoint/2010/main" val="31912924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Rekonstrukce MŠ 2016 – Šatna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Před</a:t>
            </a:r>
            <a:endParaRPr lang="cs-CZ" dirty="0">
              <a:latin typeface="Footlight MT Light" panose="0204060206030A020304" pitchFamily="18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Po</a:t>
            </a:r>
            <a:endParaRPr lang="cs-CZ" dirty="0">
              <a:latin typeface="Footlight MT Light" panose="0204060206030A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08920"/>
            <a:ext cx="4992556" cy="280831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7" y="2708920"/>
            <a:ext cx="3744415" cy="2808312"/>
          </a:xfrm>
        </p:spPr>
      </p:pic>
    </p:spTree>
    <p:extLst>
      <p:ext uri="{BB962C8B-B14F-4D97-AF65-F5344CB8AC3E}">
        <p14:creationId xmlns:p14="http://schemas.microsoft.com/office/powerpoint/2010/main" val="229196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Rekonstrukce MŠ 2016 – Šatna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Před</a:t>
            </a:r>
            <a:endParaRPr lang="cs-CZ" dirty="0">
              <a:latin typeface="Footlight MT Light" panose="0204060206030A020304" pitchFamily="18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Po</a:t>
            </a:r>
            <a:endParaRPr lang="cs-CZ" dirty="0">
              <a:latin typeface="Footlight MT Light" panose="0204060206030A020304" pitchFamily="18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9"/>
            <a:ext cx="3458336" cy="259375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62" y="2636912"/>
            <a:ext cx="4608513" cy="2592288"/>
          </a:xfrm>
        </p:spPr>
      </p:pic>
    </p:spTree>
    <p:extLst>
      <p:ext uri="{BB962C8B-B14F-4D97-AF65-F5344CB8AC3E}">
        <p14:creationId xmlns:p14="http://schemas.microsoft.com/office/powerpoint/2010/main" val="1375416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Rekonstrukce MŠ 2016 – Šatna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Před</a:t>
            </a:r>
            <a:endParaRPr lang="cs-CZ" dirty="0">
              <a:latin typeface="Footlight MT Light" panose="0204060206030A020304" pitchFamily="18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Po</a:t>
            </a:r>
            <a:endParaRPr lang="cs-CZ" dirty="0">
              <a:latin typeface="Footlight MT Light" panose="0204060206030A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013770"/>
            <a:ext cx="4041775" cy="2273498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</p:spTree>
    <p:extLst>
      <p:ext uri="{BB962C8B-B14F-4D97-AF65-F5344CB8AC3E}">
        <p14:creationId xmlns:p14="http://schemas.microsoft.com/office/powerpoint/2010/main" val="1193675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Footlight MT Light" panose="0204060206030A020304" pitchFamily="18" charset="0"/>
              </a:rPr>
              <a:t>Dušníky</a:t>
            </a:r>
            <a:br>
              <a:rPr lang="cs-CZ" dirty="0" smtClean="0">
                <a:latin typeface="Footlight MT Light" panose="0204060206030A020304" pitchFamily="18" charset="0"/>
              </a:rPr>
            </a:br>
            <a:r>
              <a:rPr lang="cs-CZ" dirty="0" smtClean="0">
                <a:latin typeface="Footlight MT Light" panose="0204060206030A020304" pitchFamily="18" charset="0"/>
              </a:rPr>
              <a:t>volební období: 2014 – 2018</a:t>
            </a:r>
            <a:endParaRPr lang="cs-CZ" sz="3100" dirty="0">
              <a:latin typeface="Footlight MT Light" panose="0204060206030A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cs-CZ" dirty="0" smtClean="0"/>
          </a:p>
          <a:p>
            <a:pPr algn="just"/>
            <a:r>
              <a:rPr lang="cs-CZ" sz="2000" dirty="0" smtClean="0"/>
              <a:t>Právě končící Zastupitelstvo obce v čele s paní starostkou Evou Hejnovou, kterému dne 5.10.2018 skončil mandát, se s Vámi loučí malým ohlédnutím za tím, co se v uplynulém volebním období podařilo, ale také nepodařilo. </a:t>
            </a:r>
          </a:p>
          <a:p>
            <a:pPr algn="just"/>
            <a:r>
              <a:rPr lang="cs-CZ" sz="2000" dirty="0" smtClean="0"/>
              <a:t>Obec jsme přebírali s finančními prostředky na bankovních účtech ve výši cca 2,6 mil Kč a novému zastupitelstvu předáváme cca </a:t>
            </a:r>
            <a:r>
              <a:rPr lang="cs-CZ" sz="2000" dirty="0" smtClean="0"/>
              <a:t>4 </a:t>
            </a:r>
            <a:r>
              <a:rPr lang="cs-CZ" sz="2000" dirty="0" smtClean="0"/>
              <a:t>mil Kč.</a:t>
            </a:r>
          </a:p>
          <a:p>
            <a:pPr algn="just"/>
            <a:r>
              <a:rPr lang="cs-CZ" sz="2000" dirty="0" smtClean="0"/>
              <a:t>K plánům, které se nepodařilo realizovat patří zejména rekonstrukce střechy na budově obecního úřadu. Tato rekonstrukce je bohužel tak finančně náročná, že jsme museli volit mezi dobudováním silniční komunikace v lokalitě SO1 (Nové Dušníky) a kompletní rekonstrukcí střechy. Nakonec jsme se rozhodli pro silnici a střechu řešili jen havarijními opravami. </a:t>
            </a:r>
          </a:p>
          <a:p>
            <a:pPr algn="just"/>
            <a:r>
              <a:rPr lang="cs-CZ" sz="2000" dirty="0" smtClean="0"/>
              <a:t>Nepodařilo se nám definitivně vyřešit havarijní stav objektu č.p. 15 (statek u Tůmů). Částečně došlo sice k úpravám v celém areálu a byla provedena oprava střechy a výměna oken v č.p. 70, ale dál jsme se nedostali. </a:t>
            </a:r>
          </a:p>
          <a:p>
            <a:pPr algn="just"/>
            <a:r>
              <a:rPr lang="cs-CZ" sz="2000" dirty="0" smtClean="0"/>
              <a:t>Také nebyla dokončena oprava stodoly u dětského hřiště, ale tam jsme narazili na komplikaci v podobě památkářů a tak byla provedena pouze nouzová oprava střechy a štítu. </a:t>
            </a:r>
          </a:p>
          <a:p>
            <a:pPr algn="just"/>
            <a:r>
              <a:rPr lang="cs-CZ" sz="2000" dirty="0" smtClean="0"/>
              <a:t>To </a:t>
            </a:r>
            <a:r>
              <a:rPr lang="cs-CZ" sz="2000" dirty="0" smtClean="0"/>
              <a:t>hlavní, </a:t>
            </a:r>
            <a:r>
              <a:rPr lang="cs-CZ" sz="2000" dirty="0" smtClean="0"/>
              <a:t>co nás trápí, že se nepodařilo, je vyřešení nedostatečné kapacity vodovodního řadu v obci Dušníky. Přesto, že jsme hned od začátku našeho mandátu iniciovali schůzky se zástupci </a:t>
            </a:r>
            <a:r>
              <a:rPr lang="cs-CZ" sz="2000" dirty="0" smtClean="0"/>
              <a:t>SVS a </a:t>
            </a:r>
            <a:r>
              <a:rPr lang="cs-CZ" sz="2000" dirty="0" err="1" smtClean="0"/>
              <a:t>SčVaKu</a:t>
            </a:r>
            <a:r>
              <a:rPr lang="cs-CZ" sz="2000" dirty="0" smtClean="0"/>
              <a:t> </a:t>
            </a:r>
            <a:r>
              <a:rPr lang="cs-CZ" sz="2000" dirty="0" smtClean="0"/>
              <a:t>a snažili se do celé záležitosti zaangažovat i okolní obce, nepodařilo se nám dostat celou záležitost do stavu, kdy by bylo možné hovořit o konkrétním řešení a konkrétní časovém horizontu. Absolvovali jsme jednání s italským investorem projektu „Kručinka“, který hraje v celé záležitosti zásadní roli. Jednali jsme se zástupci </a:t>
            </a:r>
            <a:r>
              <a:rPr lang="cs-CZ" sz="2000" dirty="0" err="1" smtClean="0"/>
              <a:t>SČVaKu</a:t>
            </a:r>
            <a:r>
              <a:rPr lang="cs-CZ" sz="2000" dirty="0" smtClean="0"/>
              <a:t> se zástupci SVS, s městem Roudnice, ale celá záležitost se posouvá jen velmi pomalu. Právě angažovanost, či spíše </a:t>
            </a:r>
            <a:r>
              <a:rPr lang="cs-CZ" sz="2000" dirty="0" smtClean="0"/>
              <a:t>neangažovanost, </a:t>
            </a:r>
            <a:r>
              <a:rPr lang="cs-CZ" sz="2000" dirty="0" smtClean="0"/>
              <a:t>města Roudnice je rozhodujícím prvkem v rychlosti řešení tohoto problému. 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417560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Rekonstrukce MŠ 2017 – Ložnice</a:t>
            </a:r>
            <a:endParaRPr lang="cs-CZ" sz="36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608512" cy="3456384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2936"/>
            <a:ext cx="4896544" cy="3672408"/>
          </a:xfrm>
        </p:spPr>
      </p:pic>
    </p:spTree>
    <p:extLst>
      <p:ext uri="{BB962C8B-B14F-4D97-AF65-F5344CB8AC3E}">
        <p14:creationId xmlns:p14="http://schemas.microsoft.com/office/powerpoint/2010/main" val="367740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MŠ 2016 – Nové logo</a:t>
            </a:r>
            <a:endParaRPr lang="cs-CZ" sz="3600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875"/>
            <a:ext cx="5031980" cy="4713288"/>
          </a:xfrm>
        </p:spPr>
      </p:pic>
    </p:spTree>
    <p:extLst>
      <p:ext uri="{BB962C8B-B14F-4D97-AF65-F5344CB8AC3E}">
        <p14:creationId xmlns:p14="http://schemas.microsoft.com/office/powerpoint/2010/main" val="365409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Bytový dům č. p. 7 - opravy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1" y="1600200"/>
            <a:ext cx="8043638" cy="4525963"/>
          </a:xfrm>
        </p:spPr>
      </p:pic>
    </p:spTree>
    <p:extLst>
      <p:ext uri="{BB962C8B-B14F-4D97-AF65-F5344CB8AC3E}">
        <p14:creationId xmlns:p14="http://schemas.microsoft.com/office/powerpoint/2010/main" val="26203035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Bytový dům č. p. 7 </a:t>
            </a:r>
            <a:r>
              <a:rPr lang="cs-CZ" dirty="0" smtClean="0"/>
              <a:t>– </a:t>
            </a:r>
            <a:br>
              <a:rPr lang="cs-CZ" dirty="0" smtClean="0"/>
            </a:br>
            <a:r>
              <a:rPr lang="cs-CZ" dirty="0" smtClean="0"/>
              <a:t>sanace spodní části omítky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937358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Bytový dům č. p. 7 </a:t>
            </a:r>
            <a:r>
              <a:rPr lang="cs-CZ" dirty="0" smtClean="0"/>
              <a:t>–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sanace spodní části omítky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44559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Bytový dům č. p. 7 </a:t>
            </a:r>
            <a:r>
              <a:rPr lang="cs-CZ" dirty="0" smtClean="0"/>
              <a:t>–</a:t>
            </a:r>
            <a:br>
              <a:rPr lang="cs-CZ" dirty="0" smtClean="0"/>
            </a:br>
            <a:r>
              <a:rPr lang="cs-CZ" dirty="0" smtClean="0"/>
              <a:t>odvodnění přilehlých prostor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844933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Bytový dům č. p. 7 </a:t>
            </a:r>
            <a:r>
              <a:rPr lang="cs-CZ" dirty="0" smtClean="0"/>
              <a:t>– </a:t>
            </a:r>
            <a:br>
              <a:rPr lang="cs-CZ" dirty="0" smtClean="0"/>
            </a:br>
            <a:r>
              <a:rPr lang="cs-CZ" dirty="0" smtClean="0"/>
              <a:t>opravy střechy a úžlabí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013342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Bytový dům č. p. 70 – střecha a okapy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2" name="TextovéPole 1"/>
          <p:cNvSpPr txBox="1"/>
          <p:nvPr/>
        </p:nvSpPr>
        <p:spPr>
          <a:xfrm>
            <a:off x="755576" y="148478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319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Bytový dům č. p. 70 – střecha a okapy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TextovéPole 3"/>
          <p:cNvSpPr txBox="1"/>
          <p:nvPr/>
        </p:nvSpPr>
        <p:spPr>
          <a:xfrm>
            <a:off x="467544" y="11967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54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Bytový dům č. p. 70 –okna a dveře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454258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Footlight MT Light" panose="0204060206030A020304" pitchFamily="18" charset="0"/>
              </a:rPr>
              <a:t>Dušníky</a:t>
            </a:r>
            <a:br>
              <a:rPr lang="cs-CZ" dirty="0" smtClean="0">
                <a:latin typeface="Footlight MT Light" panose="0204060206030A020304" pitchFamily="18" charset="0"/>
              </a:rPr>
            </a:br>
            <a:r>
              <a:rPr lang="cs-CZ" dirty="0" smtClean="0">
                <a:latin typeface="Footlight MT Light" panose="0204060206030A020304" pitchFamily="18" charset="0"/>
              </a:rPr>
              <a:t>volební období: 2014 – 2018</a:t>
            </a:r>
            <a:endParaRPr lang="cs-CZ" sz="3100" dirty="0">
              <a:latin typeface="Footlight MT Light" panose="0204060206030A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pPr algn="just"/>
            <a:r>
              <a:rPr lang="cs-CZ" sz="2000" b="1" dirty="0"/>
              <a:t>Pár věcí se nám ale i podařilo.</a:t>
            </a:r>
          </a:p>
          <a:p>
            <a:pPr algn="just"/>
            <a:r>
              <a:rPr lang="cs-CZ" sz="1400" dirty="0"/>
              <a:t>Podařilo se nám personálně zajistit chod obce a v tomto ohledu jsme měli šťastnou ruku. Získali jsme velmi kvalitní účetní</a:t>
            </a:r>
            <a:r>
              <a:rPr lang="cs-CZ" sz="1400" dirty="0" smtClean="0"/>
              <a:t>, asistentku paní starostky, </a:t>
            </a:r>
            <a:r>
              <a:rPr lang="cs-CZ" sz="1400" dirty="0"/>
              <a:t>ředitelku školky a </a:t>
            </a:r>
            <a:r>
              <a:rPr lang="cs-CZ" sz="1400" dirty="0" err="1"/>
              <a:t>stravovatelku</a:t>
            </a:r>
            <a:r>
              <a:rPr lang="cs-CZ" sz="1400" dirty="0"/>
              <a:t> pro  školku. Také jsme stabilizovali pracovní četu obecního úřadu. Všichni tito lidé měli velký podíl na zkvalitnění služeb, které obecní úřad občanům poskytuje. </a:t>
            </a:r>
          </a:p>
          <a:p>
            <a:pPr algn="just"/>
            <a:r>
              <a:rPr lang="cs-CZ" sz="1400" dirty="0"/>
              <a:t>Z </a:t>
            </a:r>
            <a:r>
              <a:rPr lang="cs-CZ" sz="1400" dirty="0" smtClean="0"/>
              <a:t>toho, co se podařilo, ale není to </a:t>
            </a:r>
            <a:r>
              <a:rPr lang="cs-CZ" sz="1400" dirty="0"/>
              <a:t>vidět, je třeba jmenovat zrušení letitých smluv na energie a uzavření nových, které nám </a:t>
            </a:r>
            <a:r>
              <a:rPr lang="cs-CZ" sz="1400" dirty="0" smtClean="0"/>
              <a:t>přinesly </a:t>
            </a:r>
            <a:r>
              <a:rPr lang="cs-CZ" sz="1400" dirty="0"/>
              <a:t>výraznou úsporu v nákladech na energie a to až o 1/3. Podařilo se nám uzavřít nové pojistné smlouvy a pojistit veškerý obecní majetek, což se </a:t>
            </a:r>
            <a:r>
              <a:rPr lang="cs-CZ" sz="1400" dirty="0" smtClean="0"/>
              <a:t>vyplatilo </a:t>
            </a:r>
            <a:r>
              <a:rPr lang="cs-CZ" sz="1400" dirty="0"/>
              <a:t>v případě několika větrných </a:t>
            </a:r>
            <a:r>
              <a:rPr lang="cs-CZ" sz="1400" dirty="0" smtClean="0"/>
              <a:t>smrští, které </a:t>
            </a:r>
            <a:r>
              <a:rPr lang="cs-CZ" sz="1400" dirty="0" smtClean="0"/>
              <a:t>způsobily </a:t>
            </a:r>
            <a:r>
              <a:rPr lang="cs-CZ" sz="1400" dirty="0"/>
              <a:t>obci dost výrazné škody a také při opravách poškozených zastávek. Podařilo se dát do souladu </a:t>
            </a:r>
            <a:r>
              <a:rPr lang="cs-CZ" sz="1400" dirty="0" smtClean="0"/>
              <a:t>s </a:t>
            </a:r>
            <a:r>
              <a:rPr lang="cs-CZ" sz="1400" dirty="0"/>
              <a:t>předpisy a nařízeními veškerou dokumentaci v archivu obce. Bylo </a:t>
            </a:r>
            <a:r>
              <a:rPr lang="cs-CZ" sz="1400" dirty="0" smtClean="0"/>
              <a:t>nutné, </a:t>
            </a:r>
            <a:r>
              <a:rPr lang="cs-CZ" sz="1400" dirty="0"/>
              <a:t>z bezpečnostních </a:t>
            </a:r>
            <a:r>
              <a:rPr lang="cs-CZ" sz="1400" dirty="0" smtClean="0"/>
              <a:t>důvodů, </a:t>
            </a:r>
            <a:r>
              <a:rPr lang="cs-CZ" sz="1400" dirty="0"/>
              <a:t>předělat některé části elektrických rozvodů v budově obecního úřadu a udělat revize elektřiny a plynu. </a:t>
            </a:r>
            <a:r>
              <a:rPr lang="cs-CZ" sz="1400" dirty="0" smtClean="0"/>
              <a:t>Zlegalizovat </a:t>
            </a:r>
            <a:r>
              <a:rPr lang="cs-CZ" sz="1400" dirty="0"/>
              <a:t>některé černé stavby v majetku </a:t>
            </a:r>
            <a:r>
              <a:rPr lang="cs-CZ" sz="1400" dirty="0" smtClean="0"/>
              <a:t>obce jako byla klubovna na hřišti. </a:t>
            </a:r>
            <a:r>
              <a:rPr lang="cs-CZ" sz="1400" dirty="0"/>
              <a:t>Převést do vlastnictví obce několik strategických pozemků (např. křižovatka </a:t>
            </a:r>
            <a:r>
              <a:rPr lang="cs-CZ" sz="1400" dirty="0" smtClean="0"/>
              <a:t>a část </a:t>
            </a:r>
            <a:r>
              <a:rPr lang="cs-CZ" sz="1400" dirty="0"/>
              <a:t>dětského hřiště). </a:t>
            </a:r>
            <a:endParaRPr lang="cs-CZ" sz="1400" dirty="0" smtClean="0"/>
          </a:p>
          <a:p>
            <a:pPr algn="just"/>
            <a:r>
              <a:rPr lang="cs-CZ" sz="1400" dirty="0" smtClean="0"/>
              <a:t>Byla dokončena digitalizace katastru obce Dušníky</a:t>
            </a:r>
          </a:p>
          <a:p>
            <a:pPr algn="just"/>
            <a:r>
              <a:rPr lang="cs-CZ" sz="1400" dirty="0" smtClean="0"/>
              <a:t>A </a:t>
            </a:r>
            <a:r>
              <a:rPr lang="cs-CZ" sz="1400" dirty="0"/>
              <a:t>spousta dalších drobných úkonů, které </a:t>
            </a:r>
            <a:r>
              <a:rPr lang="cs-CZ" sz="1400" dirty="0" smtClean="0"/>
              <a:t>zkvalitnily </a:t>
            </a:r>
            <a:r>
              <a:rPr lang="cs-CZ" sz="1400" dirty="0"/>
              <a:t>fungování obce.</a:t>
            </a:r>
          </a:p>
          <a:p>
            <a:pPr algn="just"/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29676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Dětské hřiště – venkovní tělocvična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5031190" cy="2830045"/>
          </a:xfrm>
        </p:spPr>
      </p:pic>
      <p:pic>
        <p:nvPicPr>
          <p:cNvPr id="5" name="Zástupný symbol pro obsah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12776"/>
            <a:ext cx="254585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5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3429000"/>
            <a:ext cx="5600622" cy="31503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Dětské hřiště – nová herní sestava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4824536" cy="2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97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Dětské hřiště –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nová pergola s pískovištěm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" y="1600201"/>
            <a:ext cx="4671148" cy="262752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01008"/>
            <a:ext cx="5472608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078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Dětské hřiště –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nová pergola s pískovištěm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51578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Vjezdy , chodníky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58569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Parkoviště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243321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Výměna lamp VO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6743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Nové hnízdo rozhlasu n SO1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17052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Obecní úřad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435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Obecní úřad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30667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Footlight MT Light" panose="0204060206030A020304" pitchFamily="18" charset="0"/>
              </a:rPr>
              <a:t>Dušníky</a:t>
            </a:r>
            <a:br>
              <a:rPr lang="cs-CZ" dirty="0" smtClean="0">
                <a:latin typeface="Footlight MT Light" panose="0204060206030A020304" pitchFamily="18" charset="0"/>
              </a:rPr>
            </a:br>
            <a:r>
              <a:rPr lang="cs-CZ" dirty="0" smtClean="0">
                <a:latin typeface="Footlight MT Light" panose="0204060206030A020304" pitchFamily="18" charset="0"/>
              </a:rPr>
              <a:t>volební období: 2014 – 2018</a:t>
            </a:r>
            <a:endParaRPr lang="cs-CZ" sz="3100" dirty="0">
              <a:latin typeface="Footlight MT Light" panose="0204060206030A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1600" b="1" dirty="0" smtClean="0"/>
              <a:t>Několik </a:t>
            </a:r>
            <a:r>
              <a:rPr lang="cs-CZ" sz="1600" b="1" dirty="0"/>
              <a:t>počinů ale vidět je</a:t>
            </a:r>
            <a:r>
              <a:rPr lang="cs-CZ" sz="1600" dirty="0"/>
              <a:t>.</a:t>
            </a:r>
          </a:p>
          <a:p>
            <a:pPr algn="just"/>
            <a:r>
              <a:rPr lang="cs-CZ" sz="1600" dirty="0" smtClean="0"/>
              <a:t>Zrušili jsme nefunkční </a:t>
            </a:r>
            <a:r>
              <a:rPr lang="cs-CZ" sz="1600" dirty="0"/>
              <a:t>Hasičské muzeum a na jeho </a:t>
            </a:r>
            <a:r>
              <a:rPr lang="cs-CZ" sz="1600" dirty="0" smtClean="0"/>
              <a:t>místě vybudovali </a:t>
            </a:r>
            <a:r>
              <a:rPr lang="cs-CZ" sz="1600" dirty="0"/>
              <a:t>prodejnu potravin, která zajišťuje občanům základní sortiment zboží 7 dní v týdnu. </a:t>
            </a:r>
          </a:p>
          <a:p>
            <a:pPr algn="just"/>
            <a:r>
              <a:rPr lang="cs-CZ" sz="1600" dirty="0" smtClean="0"/>
              <a:t>Proběhla rozsáhla rekonstrukce prostor mateřské školy. Zrekonstruováno bylo sociální zařízení, umývárny, herna, šatny pro děti a jídelna. Zmodernizována a kompletně předělána byla kuchyň, byla vybudována ložnice pro děti a došlo i na zázemí pro pedagogické pracovníky a zaměstnance školky. </a:t>
            </a:r>
          </a:p>
          <a:p>
            <a:pPr algn="just"/>
            <a:r>
              <a:rPr lang="cs-CZ" sz="1600" dirty="0" smtClean="0"/>
              <a:t>Významnou rekonstrukcí prošla i úřadovna obecního úřadu. Jeho dnešní podoba důstojně reprezentuje naší obec.</a:t>
            </a:r>
          </a:p>
          <a:p>
            <a:r>
              <a:rPr lang="cs-CZ" sz="1600" dirty="0" smtClean="0"/>
              <a:t>Vybudovali jsme parkovací prostory před obecním úřadem a před prodejnou. I pár metrů chodníků jsme postavili.</a:t>
            </a:r>
          </a:p>
          <a:p>
            <a:r>
              <a:rPr lang="cs-CZ" sz="1600" dirty="0" smtClean="0"/>
              <a:t>Podařilo se nám zrekonstruovat boží muka z roku 1825 a pomník Ecce homo z roku 1844.</a:t>
            </a:r>
          </a:p>
          <a:p>
            <a:r>
              <a:rPr lang="cs-CZ" sz="1600" dirty="0" smtClean="0"/>
              <a:t>Hasičskou zbrojnici jsme vybavili topnými tělesy.</a:t>
            </a:r>
          </a:p>
          <a:p>
            <a:r>
              <a:rPr lang="cs-CZ" sz="1600" dirty="0" smtClean="0"/>
              <a:t>Přispěli jsme na závlahový systém na fotbalovém </a:t>
            </a:r>
            <a:r>
              <a:rPr lang="cs-CZ" sz="1600" dirty="0" smtClean="0"/>
              <a:t>hřišti a na dokončení klubovny.</a:t>
            </a:r>
            <a:endParaRPr lang="cs-CZ" sz="1600" dirty="0" smtClean="0"/>
          </a:p>
          <a:p>
            <a:r>
              <a:rPr lang="cs-CZ" sz="1600" dirty="0"/>
              <a:t>Na bytovém domě č.p. 7. jsme provedli opravu střechy, sanaci omítky a několik dalších kroků, vedoucích k snížení vlhkosti v celém objektu.</a:t>
            </a:r>
          </a:p>
          <a:p>
            <a:endParaRPr lang="cs-CZ" sz="1600" dirty="0" smtClean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081509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>
            <a:normAutofit/>
          </a:bodyPr>
          <a:lstStyle/>
          <a:p>
            <a:r>
              <a:rPr lang="cs-CZ" sz="2400" dirty="0"/>
              <a:t>Obchod - potraviny a smíšené zboží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2" name="TextovéPole 1"/>
          <p:cNvSpPr txBox="1"/>
          <p:nvPr/>
        </p:nvSpPr>
        <p:spPr>
          <a:xfrm>
            <a:off x="683568" y="112474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Před rekonstrukcí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27327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2400" dirty="0"/>
              <a:t>Obchod - potraviny a smíšené zboží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2" name="TextovéPole 1"/>
          <p:cNvSpPr txBox="1"/>
          <p:nvPr/>
        </p:nvSpPr>
        <p:spPr>
          <a:xfrm>
            <a:off x="755576" y="12687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 rekonstrukci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544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Obchod - potraviny a smíšené zboží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05" y="1600200"/>
            <a:ext cx="6383989" cy="4525963"/>
          </a:xfrm>
        </p:spPr>
      </p:pic>
    </p:spTree>
    <p:extLst>
      <p:ext uri="{BB962C8B-B14F-4D97-AF65-F5344CB8AC3E}">
        <p14:creationId xmlns:p14="http://schemas.microsoft.com/office/powerpoint/2010/main" val="33953204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Obchod - potraviny a smíšené zboží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61237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Obchod </a:t>
            </a:r>
            <a:r>
              <a:rPr lang="cs-CZ" sz="2400" dirty="0" smtClean="0"/>
              <a:t>- potraviny </a:t>
            </a:r>
            <a:r>
              <a:rPr lang="cs-CZ" sz="2400" dirty="0"/>
              <a:t>a smíšené zboží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84984"/>
            <a:ext cx="5679262" cy="3194585"/>
          </a:xfrm>
        </p:spPr>
      </p:pic>
      <p:pic>
        <p:nvPicPr>
          <p:cNvPr id="5" name="Zástupný symbol pro obsah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9" y="1124745"/>
            <a:ext cx="4702829" cy="264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9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Zvýšení počtu kontejnerů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403552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Fotbalové hřiště – nové střídačky a závlahový systém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5427441" cy="3052936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73016"/>
            <a:ext cx="5247214" cy="29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2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Lokalita SO1 – komunikace</a:t>
            </a:r>
            <a:endParaRPr lang="cs-CZ" sz="24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3840426" cy="28803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55970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2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Lokalita SO1 – komunikace</a:t>
            </a:r>
            <a:endParaRPr lang="cs-CZ" sz="2400" dirty="0"/>
          </a:p>
        </p:txBody>
      </p:sp>
      <p:pic>
        <p:nvPicPr>
          <p:cNvPr id="4" name="Zástupný symbol pro obsah 3" descr="C:\Users\hejnova\Desktop\FOTO OLYMP\2017_listopad\P720049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04496" cy="287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hejnova\Desktop\FOTO OLYMP\2017_listopad\P72004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68960"/>
            <a:ext cx="4824576" cy="3384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2466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2400" dirty="0" err="1" smtClean="0"/>
              <a:t>Panelka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8213"/>
            <a:ext cx="2880320" cy="5120569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3927"/>
            <a:ext cx="4459988" cy="250874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712087"/>
            <a:ext cx="4459988" cy="25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798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Footlight MT Light" panose="0204060206030A020304" pitchFamily="18" charset="0"/>
              </a:rPr>
              <a:t>Dušníky</a:t>
            </a:r>
            <a:br>
              <a:rPr lang="cs-CZ" dirty="0" smtClean="0">
                <a:latin typeface="Footlight MT Light" panose="0204060206030A020304" pitchFamily="18" charset="0"/>
              </a:rPr>
            </a:br>
            <a:r>
              <a:rPr lang="cs-CZ" dirty="0" smtClean="0">
                <a:latin typeface="Footlight MT Light" panose="0204060206030A020304" pitchFamily="18" charset="0"/>
              </a:rPr>
              <a:t>volební období: 2014 – 2018</a:t>
            </a:r>
            <a:endParaRPr lang="cs-CZ" sz="3100" dirty="0">
              <a:latin typeface="Footlight MT Light" panose="0204060206030A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V nájemním domě č.p. 70 byla vyměněna střešní krytina a okna a dveře.</a:t>
            </a:r>
          </a:p>
          <a:p>
            <a:r>
              <a:rPr lang="cs-CZ" sz="1800" dirty="0" smtClean="0"/>
              <a:t>Střecha a štíty na stodole u dětského hřiště byly uvedeny do stavu, aby neohrožovaly bezpečnost dětí.</a:t>
            </a:r>
          </a:p>
          <a:p>
            <a:r>
              <a:rPr lang="cs-CZ" sz="1800" dirty="0" smtClean="0"/>
              <a:t>Dokončili jsme výstavbu komunikací v lokalitě „Nové Dušníky“</a:t>
            </a:r>
          </a:p>
          <a:p>
            <a:r>
              <a:rPr lang="cs-CZ" sz="1800" dirty="0" smtClean="0"/>
              <a:t>Provedli jsme rekonstrukci takzvané „</a:t>
            </a:r>
            <a:r>
              <a:rPr lang="cs-CZ" sz="1800" dirty="0" err="1" smtClean="0"/>
              <a:t>Panelky</a:t>
            </a:r>
            <a:r>
              <a:rPr lang="cs-CZ" sz="1800" dirty="0" smtClean="0"/>
              <a:t>“</a:t>
            </a:r>
          </a:p>
          <a:p>
            <a:r>
              <a:rPr lang="cs-CZ" sz="1800" dirty="0" smtClean="0"/>
              <a:t>Zavedli jsme do obce optickou internetovou síť a s ní vysokorychlostní internet.</a:t>
            </a:r>
          </a:p>
          <a:p>
            <a:r>
              <a:rPr lang="cs-CZ" sz="1800" dirty="0" smtClean="0"/>
              <a:t>Podařilo se nám v dražbách zakoupit dva lesní pozemky</a:t>
            </a:r>
          </a:p>
          <a:p>
            <a:r>
              <a:rPr lang="cs-CZ" sz="1800" dirty="0" smtClean="0"/>
              <a:t>Dalším nákupem jsme scelili do vlastnictví obce celý areál fotbalového hřiště</a:t>
            </a:r>
          </a:p>
          <a:p>
            <a:r>
              <a:rPr lang="cs-CZ" sz="1800" dirty="0" smtClean="0"/>
              <a:t>Na fotbalovém hřišti byl pořízen hydrogeologický průzkumný </a:t>
            </a:r>
            <a:r>
              <a:rPr lang="cs-CZ" sz="1800" dirty="0" smtClean="0"/>
              <a:t>vrt</a:t>
            </a:r>
          </a:p>
          <a:p>
            <a:r>
              <a:rPr lang="cs-CZ" sz="1800" dirty="0" smtClean="0"/>
              <a:t>Na dětském hřišti byly instalovány nové herní prvky a pergola s pískovištěm</a:t>
            </a:r>
          </a:p>
          <a:p>
            <a:r>
              <a:rPr lang="cs-CZ" sz="1800" dirty="0" smtClean="0"/>
              <a:t>Byl proveden pasport budovy obecního úřadu</a:t>
            </a:r>
          </a:p>
          <a:p>
            <a:r>
              <a:rPr lang="cs-CZ" sz="1800" dirty="0" smtClean="0"/>
              <a:t>Vytvořili jsme nové www stránky obce</a:t>
            </a:r>
          </a:p>
          <a:p>
            <a:r>
              <a:rPr lang="cs-CZ" sz="1800" dirty="0" smtClean="0"/>
              <a:t>A mnoho dalších drobných činností, které přispívají k příjemnému životu v obci</a:t>
            </a:r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483391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2400" dirty="0" err="1" smtClean="0"/>
              <a:t>Panelka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4896544" cy="3672408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02" y="2780929"/>
            <a:ext cx="4586535" cy="34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7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Č.p. 2 – stodola u dětského hřiště</a:t>
            </a:r>
            <a:endParaRPr lang="cs-CZ" sz="2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672408" cy="2754306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80928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7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Č.p. 2 – stodola u dětského hřiště</a:t>
            </a:r>
            <a:br>
              <a:rPr lang="cs-CZ" sz="2400" dirty="0" smtClean="0"/>
            </a:br>
            <a:r>
              <a:rPr lang="cs-CZ" sz="2400" dirty="0" smtClean="0"/>
              <a:t>oprava štítu a provizorní zastřešení</a:t>
            </a:r>
            <a:endParaRPr lang="cs-CZ" sz="24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757064"/>
            <a:ext cx="7452831" cy="4192216"/>
          </a:xfrm>
        </p:spPr>
      </p:pic>
    </p:spTree>
    <p:extLst>
      <p:ext uri="{BB962C8B-B14F-4D97-AF65-F5344CB8AC3E}">
        <p14:creationId xmlns:p14="http://schemas.microsoft.com/office/powerpoint/2010/main" val="1737962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Společenský život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 smtClean="0"/>
              <a:t>Uspořádali jsme tradiční i netradiční akce</a:t>
            </a:r>
          </a:p>
          <a:p>
            <a:r>
              <a:rPr lang="cs-CZ" sz="1400" dirty="0" smtClean="0"/>
              <a:t>Pálení čarodějnic, zájezdy do divadla, zpívání pod vánočním stromkem, lampionový průvod, drakiáda </a:t>
            </a:r>
          </a:p>
          <a:p>
            <a:r>
              <a:rPr lang="cs-CZ" sz="1400" dirty="0" smtClean="0"/>
              <a:t>podpořili jsme MŠ v uspořádání běhu pro radost</a:t>
            </a:r>
          </a:p>
          <a:p>
            <a:r>
              <a:rPr lang="cs-CZ" sz="1400" dirty="0" smtClean="0"/>
              <a:t>Podíleli jsme se na promítání letního kina na hřišti</a:t>
            </a:r>
          </a:p>
          <a:p>
            <a:r>
              <a:rPr lang="cs-CZ" sz="1400" dirty="0" smtClean="0"/>
              <a:t>Uspořádali jsme výstavu kraslic</a:t>
            </a:r>
          </a:p>
          <a:p>
            <a:r>
              <a:rPr lang="cs-CZ" sz="1400" dirty="0" smtClean="0"/>
              <a:t>Zorganizovali jsme dětské dny, kdy jsme se snažili pozvat </a:t>
            </a:r>
            <a:r>
              <a:rPr lang="cs-CZ" sz="1400" smtClean="0"/>
              <a:t>zajímavé hosty</a:t>
            </a:r>
            <a:endParaRPr lang="cs-CZ" sz="1400" dirty="0" smtClean="0"/>
          </a:p>
          <a:p>
            <a:endParaRPr lang="cs-CZ" sz="14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2134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- společenský život</a:t>
            </a:r>
            <a:br>
              <a:rPr lang="cs-CZ" dirty="0" smtClean="0"/>
            </a:br>
            <a:r>
              <a:rPr lang="cs-CZ" dirty="0" smtClean="0"/>
              <a:t>Pálení čarodějnic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96" y="2278538"/>
            <a:ext cx="5563041" cy="3129211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1" y="1700808"/>
            <a:ext cx="25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713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– společenský život</a:t>
            </a:r>
            <a:br>
              <a:rPr lang="cs-CZ" dirty="0" smtClean="0"/>
            </a:br>
            <a:r>
              <a:rPr lang="cs-CZ" dirty="0" smtClean="0"/>
              <a:t>Den matek – zájezd do divadla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514866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– společenský život</a:t>
            </a:r>
            <a:br>
              <a:rPr lang="cs-CZ" dirty="0" smtClean="0"/>
            </a:br>
            <a:r>
              <a:rPr lang="cs-CZ" dirty="0" smtClean="0"/>
              <a:t>Dětské dny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96193"/>
            <a:ext cx="4429599" cy="2952328"/>
          </a:xfrm>
        </p:spPr>
      </p:pic>
      <p:pic>
        <p:nvPicPr>
          <p:cNvPr id="1026" name="Picture 2" descr="C:\OBEC 2014 - 2018\2015\Dětský den 2015\FOTKY\Dětský den 2015\P5300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4450338" cy="333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4787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– společenský život</a:t>
            </a:r>
            <a:br>
              <a:rPr lang="cs-CZ" dirty="0" smtClean="0"/>
            </a:br>
            <a:r>
              <a:rPr lang="cs-CZ" dirty="0" smtClean="0"/>
              <a:t>Dětské dny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700807"/>
            <a:ext cx="4992556" cy="2808313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73016"/>
            <a:ext cx="5152468" cy="28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500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– společenský život</a:t>
            </a:r>
            <a:br>
              <a:rPr lang="cs-CZ" dirty="0" smtClean="0"/>
            </a:br>
            <a:r>
              <a:rPr lang="cs-CZ" dirty="0" smtClean="0"/>
              <a:t>Dětské dny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187957" cy="314096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2936"/>
            <a:ext cx="4464496" cy="3348372"/>
          </a:xfrm>
        </p:spPr>
      </p:pic>
    </p:spTree>
    <p:extLst>
      <p:ext uri="{BB962C8B-B14F-4D97-AF65-F5344CB8AC3E}">
        <p14:creationId xmlns:p14="http://schemas.microsoft.com/office/powerpoint/2010/main" val="268762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– společenský život</a:t>
            </a:r>
            <a:br>
              <a:rPr lang="cs-CZ" dirty="0" smtClean="0"/>
            </a:br>
            <a:r>
              <a:rPr lang="cs-CZ" dirty="0" smtClean="0"/>
              <a:t>Dětské dny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1"/>
            <a:ext cx="4531342" cy="2548880"/>
          </a:xfrm>
        </p:spPr>
      </p:pic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68960"/>
            <a:ext cx="5048960" cy="33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128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Footlight MT Light" panose="0204060206030A020304" pitchFamily="18" charset="0"/>
              </a:rPr>
              <a:t>Boží muka z roku 1825</a:t>
            </a:r>
            <a:br>
              <a:rPr lang="cs-CZ" dirty="0" smtClean="0">
                <a:latin typeface="Footlight MT Light" panose="0204060206030A020304" pitchFamily="18" charset="0"/>
              </a:rPr>
            </a:br>
            <a:r>
              <a:rPr lang="cs-CZ" sz="3200" dirty="0" smtClean="0">
                <a:latin typeface="Footlight MT Light" panose="0204060206030A020304" pitchFamily="18" charset="0"/>
              </a:rPr>
              <a:t>rekonstrukce 2016</a:t>
            </a:r>
            <a:endParaRPr lang="cs-CZ" dirty="0">
              <a:latin typeface="Footlight MT Light" panose="0204060206030A020304" pitchFamily="18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62252"/>
            <a:ext cx="2664296" cy="4736527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28884"/>
            <a:ext cx="4563998" cy="256724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TextovéPole 3"/>
          <p:cNvSpPr txBox="1"/>
          <p:nvPr/>
        </p:nvSpPr>
        <p:spPr>
          <a:xfrm>
            <a:off x="628546" y="1271428"/>
            <a:ext cx="77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Před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427984" y="1423828"/>
            <a:ext cx="77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125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– společenský život</a:t>
            </a:r>
            <a:br>
              <a:rPr lang="cs-CZ" dirty="0" smtClean="0"/>
            </a:br>
            <a:r>
              <a:rPr lang="cs-CZ" dirty="0" smtClean="0"/>
              <a:t>Lampionový </a:t>
            </a:r>
            <a:r>
              <a:rPr lang="cs-CZ" dirty="0" smtClean="0"/>
              <a:t>průvod a den dýní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1"/>
            <a:ext cx="5175206" cy="2911054"/>
          </a:xfrm>
        </p:spPr>
      </p:pic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33056"/>
            <a:ext cx="4671150" cy="26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516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Dušníky - Mikuláš</a:t>
            </a:r>
            <a:endParaRPr lang="cs-CZ" dirty="0"/>
          </a:p>
        </p:txBody>
      </p:sp>
      <p:pic>
        <p:nvPicPr>
          <p:cNvPr id="2050" name="Picture 2" descr="C:\OBEC 2014 - 2018\2017\PLAKATY\MIKULÁŠ\Mikuláš 20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3148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OBEC 2014 - 2018\2015\Plakaty\Mikuláš\Mikuláš plaká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57569"/>
            <a:ext cx="3323828" cy="468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8998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– společenský život</a:t>
            </a:r>
            <a:br>
              <a:rPr lang="cs-CZ" dirty="0" smtClean="0"/>
            </a:br>
            <a:r>
              <a:rPr lang="cs-CZ" dirty="0" smtClean="0"/>
              <a:t>Zpívání pod stromečkem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988840"/>
            <a:ext cx="4320480" cy="3240360"/>
          </a:xfrm>
        </p:spPr>
      </p:pic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15" y="1772815"/>
            <a:ext cx="33944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0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</a:t>
            </a:r>
            <a:r>
              <a:rPr lang="cs-CZ" dirty="0" smtClean="0"/>
              <a:t>2014 – 2018</a:t>
            </a:r>
            <a:br>
              <a:rPr lang="cs-CZ" dirty="0" smtClean="0"/>
            </a:br>
            <a:r>
              <a:rPr lang="cs-CZ" dirty="0" smtClean="0"/>
              <a:t>výtvarný kroužek „Tvořivé ručičky“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2250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– společenský život</a:t>
            </a:r>
            <a:br>
              <a:rPr lang="cs-CZ" dirty="0" smtClean="0"/>
            </a:br>
            <a:r>
              <a:rPr lang="cs-CZ" dirty="0" smtClean="0"/>
              <a:t>2015 – 2016 Fotbalová školka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6958241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Dušníky – společenský život</a:t>
            </a:r>
            <a:br>
              <a:rPr lang="cs-CZ" dirty="0" smtClean="0"/>
            </a:br>
            <a:r>
              <a:rPr lang="cs-CZ" dirty="0" smtClean="0"/>
              <a:t>Výstava kraslic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5449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Dušníky 2014 – 2018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Toto bylo takový malý výřez z toho, co vše se podařilo právě končícímu zastupitelstvu za uplynulé funkční období vykonat. </a:t>
            </a:r>
          </a:p>
          <a:p>
            <a:r>
              <a:rPr lang="cs-CZ" dirty="0" smtClean="0"/>
              <a:t>Je třeba poděkovat všem, kdo neváhali a přiložili ruku k dílu a podíleli se jakoukoliv měrou na zvelebovaní naší obce či na organizování společenských akcí</a:t>
            </a:r>
          </a:p>
          <a:p>
            <a:r>
              <a:rPr lang="cs-CZ" dirty="0" smtClean="0"/>
              <a:t>Našim následovníkům přejeme mnoho zdaru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084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Footlight MT Light" panose="0204060206030A020304" pitchFamily="18" charset="0"/>
              </a:rPr>
              <a:t>Ecce homo z roku 1844</a:t>
            </a:r>
            <a:br>
              <a:rPr lang="cs-CZ" dirty="0" smtClean="0">
                <a:latin typeface="Footlight MT Light" panose="0204060206030A020304" pitchFamily="18" charset="0"/>
              </a:rPr>
            </a:br>
            <a:r>
              <a:rPr lang="cs-CZ" sz="3200" dirty="0" smtClean="0">
                <a:latin typeface="Footlight MT Light" panose="0204060206030A020304" pitchFamily="18" charset="0"/>
              </a:rPr>
              <a:t>rekonstrukce 2016</a:t>
            </a:r>
            <a:endParaRPr lang="cs-CZ" dirty="0">
              <a:latin typeface="Footlight MT Light" panose="0204060206030A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79"/>
            <a:ext cx="3975060" cy="2981295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4788023" cy="269326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extovéPole 4"/>
          <p:cNvSpPr txBox="1"/>
          <p:nvPr/>
        </p:nvSpPr>
        <p:spPr>
          <a:xfrm>
            <a:off x="637716" y="1772816"/>
            <a:ext cx="77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Před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0" y="1588150"/>
            <a:ext cx="77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854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Rekonstrukce MŠ 2015 - umývárna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445077" cy="4752528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idx="4294967295"/>
          </p:nvPr>
        </p:nvSpPr>
        <p:spPr>
          <a:xfrm>
            <a:off x="107504" y="980728"/>
            <a:ext cx="4040188" cy="639762"/>
          </a:xfrm>
        </p:spPr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Před</a:t>
            </a:r>
            <a:endParaRPr lang="cs-CZ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776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Rekonstrukce MŠ 2015 - umývárna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4294967295"/>
          </p:nvPr>
        </p:nvSpPr>
        <p:spPr>
          <a:xfrm>
            <a:off x="251520" y="1052736"/>
            <a:ext cx="4040188" cy="639762"/>
          </a:xfrm>
        </p:spPr>
        <p:txBody>
          <a:bodyPr/>
          <a:lstStyle/>
          <a:p>
            <a:r>
              <a:rPr lang="cs-CZ" dirty="0" smtClean="0">
                <a:latin typeface="Footlight MT Light" panose="0204060206030A020304" pitchFamily="18" charset="0"/>
              </a:rPr>
              <a:t>Po</a:t>
            </a:r>
            <a:endParaRPr lang="cs-CZ" dirty="0">
              <a:latin typeface="Footlight MT Light" panose="0204060206030A020304" pitchFamily="18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18" y="1600200"/>
            <a:ext cx="8048364" cy="4525963"/>
          </a:xfrm>
        </p:spPr>
      </p:pic>
    </p:spTree>
    <p:extLst>
      <p:ext uri="{BB962C8B-B14F-4D97-AF65-F5344CB8AC3E}">
        <p14:creationId xmlns:p14="http://schemas.microsoft.com/office/powerpoint/2010/main" val="287007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9561</TotalTime>
  <Words>1299</Words>
  <Application>Microsoft Office PowerPoint</Application>
  <PresentationFormat>Předvádění na obrazovce (4:3)</PresentationFormat>
  <Paragraphs>143</Paragraphs>
  <Slides>66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67" baseType="lpstr">
      <vt:lpstr>Motiv systému Office</vt:lpstr>
      <vt:lpstr>Prezentace aplikace PowerPoint</vt:lpstr>
      <vt:lpstr>Dušníky volební období: 2014 – 2018</vt:lpstr>
      <vt:lpstr>Dušníky volební období: 2014 – 2018</vt:lpstr>
      <vt:lpstr>Dušníky volební období: 2014 – 2018</vt:lpstr>
      <vt:lpstr>Dušníky volební období: 2014 – 2018</vt:lpstr>
      <vt:lpstr>Boží muka z roku 1825 rekonstrukce 2016</vt:lpstr>
      <vt:lpstr>Ecce homo z roku 1844 rekonstrukce 2016</vt:lpstr>
      <vt:lpstr>Rekonstrukce MŠ 2015 - umývárna</vt:lpstr>
      <vt:lpstr>Rekonstrukce MŠ 2015 - umývárna</vt:lpstr>
      <vt:lpstr>Rekonstrukce MŠ 2015 - toalety</vt:lpstr>
      <vt:lpstr>Rekonstrukce MŠ 2015 - toalety</vt:lpstr>
      <vt:lpstr>Rekonstrukce MŠ 2015 - herna</vt:lpstr>
      <vt:lpstr>Rekonstrukce MŠ 2015 - svítidla</vt:lpstr>
      <vt:lpstr>Mateřská škola - Kuchyně</vt:lpstr>
      <vt:lpstr>Mateřská škola - Kuchyně</vt:lpstr>
      <vt:lpstr>Mateřská škola - Kuchyně</vt:lpstr>
      <vt:lpstr>Rekonstrukce MŠ 2016 – Šatna</vt:lpstr>
      <vt:lpstr>Rekonstrukce MŠ 2016 – Šatna</vt:lpstr>
      <vt:lpstr>Rekonstrukce MŠ 2016 – Šatna</vt:lpstr>
      <vt:lpstr>Rekonstrukce MŠ 2017 – Ložnice</vt:lpstr>
      <vt:lpstr>MŠ 2016 – Nové logo</vt:lpstr>
      <vt:lpstr>Bytový dům č. p. 7 - opravy</vt:lpstr>
      <vt:lpstr>Bytový dům č. p. 7 –  sanace spodní části omítky</vt:lpstr>
      <vt:lpstr>Bytový dům č. p. 7 – sanace spodní části omítky</vt:lpstr>
      <vt:lpstr>Bytový dům č. p. 7 – odvodnění přilehlých prostor</vt:lpstr>
      <vt:lpstr>Bytový dům č. p. 7 –  opravy střechy a úžlabí</vt:lpstr>
      <vt:lpstr>Bytový dům č. p. 70 – střecha a okapy</vt:lpstr>
      <vt:lpstr>Bytový dům č. p. 70 – střecha a okapy</vt:lpstr>
      <vt:lpstr>Bytový dům č. p. 70 –okna a dveře</vt:lpstr>
      <vt:lpstr>Dětské hřiště – venkovní tělocvična</vt:lpstr>
      <vt:lpstr>Dětské hřiště – nová herní sestava</vt:lpstr>
      <vt:lpstr>Dětské hřiště –  nová pergola s pískovištěm</vt:lpstr>
      <vt:lpstr>Dětské hřiště –  nová pergola s pískovištěm</vt:lpstr>
      <vt:lpstr>Vjezdy , chodníky</vt:lpstr>
      <vt:lpstr>Parkoviště</vt:lpstr>
      <vt:lpstr>Výměna lamp VO</vt:lpstr>
      <vt:lpstr>Nové hnízdo rozhlasu n SO1</vt:lpstr>
      <vt:lpstr>Obecní úřad</vt:lpstr>
      <vt:lpstr>Obecní úřad</vt:lpstr>
      <vt:lpstr>Obchod - potraviny a smíšené zboží</vt:lpstr>
      <vt:lpstr>Obchod - potraviny a smíšené zboží</vt:lpstr>
      <vt:lpstr>Obchod - potraviny a smíšené zboží</vt:lpstr>
      <vt:lpstr>Obchod - potraviny a smíšené zboží</vt:lpstr>
      <vt:lpstr>Obchod - potraviny a smíšené zboží</vt:lpstr>
      <vt:lpstr>Zvýšení počtu kontejnerů</vt:lpstr>
      <vt:lpstr>Fotbalové hřiště – nové střídačky a závlahový systém</vt:lpstr>
      <vt:lpstr>Lokalita SO1 – komunikace</vt:lpstr>
      <vt:lpstr>Lokalita SO1 – komunikace</vt:lpstr>
      <vt:lpstr>Panelka </vt:lpstr>
      <vt:lpstr>Panelka </vt:lpstr>
      <vt:lpstr>Č.p. 2 – stodola u dětského hřiště</vt:lpstr>
      <vt:lpstr>Č.p. 2 – stodola u dětského hřiště oprava štítu a provizorní zastřešení</vt:lpstr>
      <vt:lpstr>Společenský život</vt:lpstr>
      <vt:lpstr>Dušníky - společenský život Pálení čarodějnic</vt:lpstr>
      <vt:lpstr>Dušníky – společenský život Den matek – zájezd do divadla</vt:lpstr>
      <vt:lpstr>Dušníky – společenský život Dětské dny</vt:lpstr>
      <vt:lpstr>Dušníky – společenský život Dětské dny</vt:lpstr>
      <vt:lpstr>Dušníky – společenský život Dětské dny</vt:lpstr>
      <vt:lpstr>Dušníky – společenský život Dětské dny</vt:lpstr>
      <vt:lpstr>Dušníky – společenský život Lampionový průvod a den dýní</vt:lpstr>
      <vt:lpstr>Dušníky - Mikuláš</vt:lpstr>
      <vt:lpstr>Dušníky – společenský život Zpívání pod stromečkem</vt:lpstr>
      <vt:lpstr>Dušníky 2014 – 2018 výtvarný kroužek „Tvořivé ručičky“</vt:lpstr>
      <vt:lpstr>Dušníky – společenský život 2015 – 2016 Fotbalová školka</vt:lpstr>
      <vt:lpstr>Dušníky – společenský život Výstava kraslic</vt:lpstr>
      <vt:lpstr>Dušníky 2014 – 2018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Červen 2016</dc:title>
  <dc:creator>admin</dc:creator>
  <cp:lastModifiedBy>admin</cp:lastModifiedBy>
  <cp:revision>101</cp:revision>
  <dcterms:created xsi:type="dcterms:W3CDTF">2016-05-06T21:34:54Z</dcterms:created>
  <dcterms:modified xsi:type="dcterms:W3CDTF">2018-11-01T10:57:08Z</dcterms:modified>
</cp:coreProperties>
</file>